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6" r:id="rId2"/>
    <p:sldId id="288" r:id="rId3"/>
    <p:sldId id="295" r:id="rId4"/>
    <p:sldId id="294" r:id="rId5"/>
    <p:sldId id="296" r:id="rId6"/>
    <p:sldId id="297" r:id="rId7"/>
    <p:sldId id="298" r:id="rId8"/>
    <p:sldId id="299" r:id="rId9"/>
    <p:sldId id="300" r:id="rId10"/>
    <p:sldId id="301" r:id="rId11"/>
    <p:sldId id="303" r:id="rId12"/>
    <p:sldId id="304" r:id="rId13"/>
    <p:sldId id="305" r:id="rId14"/>
    <p:sldId id="310" r:id="rId15"/>
    <p:sldId id="311" r:id="rId16"/>
    <p:sldId id="302" r:id="rId17"/>
    <p:sldId id="286" r:id="rId18"/>
  </p:sldIdLst>
  <p:sldSz cx="12192000" cy="6858000"/>
  <p:notesSz cx="7004050" cy="929005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Liberation Serif" panose="02020603050405020304" pitchFamily="18" charset="0"/>
      <p:regular r:id="rId24"/>
      <p:bold r:id="rId25"/>
      <p:italic r:id="rId26"/>
      <p:boldItalic r:id="rId27"/>
    </p:embeddedFont>
    <p:embeddedFont>
      <p:font typeface="Söhne" panose="020B0604020202020204" charset="0"/>
      <p:regular r:id="rId28"/>
      <p:italic r:id="rId29"/>
    </p:embeddedFont>
    <p:embeddedFont>
      <p:font typeface="Söhne Halbfett" panose="020B0604020202020204" charset="0"/>
      <p:regular r:id="rId30"/>
      <p:bold r:id="rId31"/>
      <p:italic r:id="rId32"/>
      <p:boldItalic r:id="rId33"/>
    </p:embeddedFont>
    <p:embeddedFont>
      <p:font typeface="Söhne Schmal Kräftig" panose="020B0604020202020204" charset="0"/>
      <p:regular r:id="rId34"/>
    </p:embeddedFont>
  </p:embeddedFont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BED7"/>
    <a:srgbClr val="DFDA21"/>
    <a:srgbClr val="6881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09" autoAdjust="0"/>
    <p:restoredTop sz="86387" autoAdjust="0"/>
  </p:normalViewPr>
  <p:slideViewPr>
    <p:cSldViewPr snapToGrid="0">
      <p:cViewPr varScale="1">
        <p:scale>
          <a:sx n="54" d="100"/>
          <a:sy n="54" d="100"/>
        </p:scale>
        <p:origin x="64" y="1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font" Target="fonts/font8.fntdata"/><Relationship Id="rId28" Type="http://schemas.openxmlformats.org/officeDocument/2006/relationships/font" Target="fonts/font9.fntdata"/><Relationship Id="rId29" Type="http://schemas.openxmlformats.org/officeDocument/2006/relationships/font" Target="fonts/font10.fntdata"/><Relationship Id="rId30" Type="http://schemas.openxmlformats.org/officeDocument/2006/relationships/font" Target="fonts/font11.fntdata"/><Relationship Id="rId31" Type="http://schemas.openxmlformats.org/officeDocument/2006/relationships/font" Target="fonts/font12.fntdata"/><Relationship Id="rId32" Type="http://schemas.openxmlformats.org/officeDocument/2006/relationships/font" Target="fonts/font13.fntdata"/><Relationship Id="rId33" Type="http://schemas.openxmlformats.org/officeDocument/2006/relationships/font" Target="fonts/font14.fntdata"/><Relationship Id="rId34" Type="http://schemas.openxmlformats.org/officeDocument/2006/relationships/font" Target="fonts/font15.fntdata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35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3967163" y="0"/>
            <a:ext cx="3035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A773823-52DC-4AFB-BF1B-6DD573772FBD}" type="datetimeFigureOut">
              <a:rPr lang="it-IT"/>
              <a:pPr>
                <a:defRPr/>
              </a:pPr>
              <a:t>04/09/2026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2050"/>
            <a:ext cx="5575300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700088" y="4470400"/>
            <a:ext cx="5603875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8823325"/>
            <a:ext cx="3035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967163" y="8823325"/>
            <a:ext cx="30353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5F6272E-A6F5-4DBB-AC06-0D6304798F0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000" b="1" u="sng"/>
              <a:t>Vincoli</a:t>
            </a:r>
            <a:r>
              <a:rPr lang="en-US" sz="800" b="1" u="sng"/>
              <a:t> </a:t>
            </a:r>
          </a:p>
          <a:p>
            <a:pPr>
              <a:lnSpc>
                <a:spcPct val="80000"/>
              </a:lnSpc>
            </a:pPr>
            <a:endParaRPr lang="en-US" sz="800" b="1" u="sng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Rispettare le date di consegna dipende dall’abilità del cliente finale, il quale è il capo commessa del progetto, per fornire gli elementi necessari per produrre l’arredo nei tempi utili.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8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E’ disposto di pagare di più per un prodotto a regolo d’arte.  Questo permetterebbe di produrre un arredo utilizzando tutto l’esperienza e tutte le competenze degli artigiani.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8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Apprezzare la qualità e la complessità del prodotto è raro a livello mondiale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Ristretto ad una categoria limitata di clientela, un segno dei tempi e la cultura moderna! </a:t>
            </a:r>
            <a:endParaRPr lang="en-US" sz="800"/>
          </a:p>
          <a:p>
            <a:pPr>
              <a:lnSpc>
                <a:spcPct val="80000"/>
              </a:lnSpc>
              <a:buFontTx/>
              <a:buChar char="•"/>
            </a:pPr>
            <a:endParaRPr lang="en-US" sz="800" b="1" u="sng"/>
          </a:p>
          <a:p>
            <a:pPr>
              <a:lnSpc>
                <a:spcPct val="80000"/>
              </a:lnSpc>
            </a:pPr>
            <a:r>
              <a:rPr lang="it-IT" sz="1000" b="1" u="sng"/>
              <a:t>Condizioni di Fattibilità e Criticità Attese</a:t>
            </a:r>
          </a:p>
          <a:p>
            <a:pPr>
              <a:lnSpc>
                <a:spcPct val="80000"/>
              </a:lnSpc>
            </a:pPr>
            <a:endParaRPr lang="it-IT" sz="1000" b="1" u="sng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Si prevede un lieve aumento dei tempi nella fase di progettazione iniziale della produzione dell’ arredo customizzato, finalizzato però ad evitare dei tempi di lavorazione aggiuntivi e dei relativi costi per la rilavoravazione da capo del prodotto. 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8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Rispettare le date di consegna questo dipende dall’abilità del cliente finale di fornire gli elementi necessari per produrre l’arredo nei tempi utili. 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8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la limitata riproduzione di arredamenti che sono customizzati, spesso sono lavori unici dove la progettazione deve essere ex-novo e questo limita la possibilità di imparare da lavori svolti nel passato e ottenere l’esperienza sul campo. </a:t>
            </a:r>
          </a:p>
          <a:p>
            <a:pPr>
              <a:lnSpc>
                <a:spcPct val="80000"/>
              </a:lnSpc>
            </a:pPr>
            <a:endParaRPr lang="it-IT" sz="8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800"/>
              <a:t>Ma anche perchè non sono riconsciuti a sufficienza economicamente la produzione customizzata. </a:t>
            </a:r>
            <a:endParaRPr lang="en-US" sz="800"/>
          </a:p>
          <a:p>
            <a:pPr>
              <a:lnSpc>
                <a:spcPct val="80000"/>
              </a:lnSpc>
            </a:pPr>
            <a:endParaRPr lang="en-US" sz="8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Un database con informazioni dei processi e dei difetti passati con customizzazioni simili da analizzare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Si creano modelli 3D anche in scala per valutare la fattibilita’ del progetto.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Il coinvolgimento preventivo dell’artigiano implica nell’immediato un lieve aumento dei costi ma riduce drasticamente la possibilità di introduzione di errori e difetti di conseguenza gli eventuali ritardi, per cui i costi sono ampliamente compensati dalla drastica riduzione delle tempistiche di  rilavorazione e degli costi extra.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Nel 2023 MAD Imbottiti ha provato a includere un artigiano molto senior, ma si perdeva troppo tempo.  La quantità del tempo che si può utilizzare per progettare l’articolo dipende dalla complessità del prodotto. 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L’artigiano medio ha 55 anni senza attutidine informatiche, includendo prototipazione 3D. 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Artigiani più giovani 40/45 anni hanno meno esperienza però hanno le skill  informatiche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Si può concludere inoltre il fatto che il tempo di consegna dipende anche dal carico di lavoro in quel momento, quindi difficilmente prevedibile e controllabile.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Mentre si può concentrare l’attenzione sul tempo di processo, il tempo che viene dedicato dagli artigiani a ciascun pezzo di arredamento,  è importante avere idee chiare, non dover fare cambiamenti o correggere errori. </a:t>
            </a:r>
          </a:p>
          <a:p>
            <a:pPr>
              <a:lnSpc>
                <a:spcPct val="80000"/>
              </a:lnSpc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La standardizzione delle informazioni, sostenute da disegni e foto chiari. 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  <a:buFontTx/>
              <a:buChar char="•"/>
            </a:pPr>
            <a:r>
              <a:rPr lang="it-IT" sz="900"/>
              <a:t>Il miglioramento continuo nei processi (Kaizen) per i prodotti customizzati per diventare standard, permetterebbero</a:t>
            </a:r>
            <a:r>
              <a:rPr lang="it-IT" sz="900" b="1"/>
              <a:t> </a:t>
            </a:r>
            <a:r>
              <a:rPr lang="it-IT" sz="900"/>
              <a:t>in parte</a:t>
            </a:r>
            <a:r>
              <a:rPr lang="it-IT" sz="900" b="1"/>
              <a:t> </a:t>
            </a:r>
            <a:r>
              <a:rPr lang="it-IT" sz="900"/>
              <a:t>una compensazione dei prodotti customizzati, dipende dal cliente e la grandezza del progetto.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it-IT" sz="900"/>
          </a:p>
          <a:p>
            <a:pPr>
              <a:lnSpc>
                <a:spcPct val="80000"/>
              </a:lnSpc>
            </a:pPr>
            <a:endParaRPr lang="en-US" sz="900"/>
          </a:p>
          <a:p>
            <a:pPr>
              <a:lnSpc>
                <a:spcPct val="80000"/>
              </a:lnSpc>
            </a:pPr>
            <a:endParaRPr lang="en-US" sz="90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298575" y="2903538"/>
            <a:ext cx="95948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7500" y="6348413"/>
            <a:ext cx="175260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1628438" y="6151563"/>
            <a:ext cx="306387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9258300" y="6313488"/>
            <a:ext cx="2133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17500" y="3486150"/>
            <a:ext cx="11553825" cy="19811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1"/>
          </p:nvPr>
        </p:nvSpPr>
        <p:spPr>
          <a:xfrm>
            <a:off x="317500" y="2460625"/>
            <a:ext cx="11553825" cy="873125"/>
          </a:xfrm>
        </p:spPr>
        <p:txBody>
          <a:bodyPr/>
          <a:lstStyle>
            <a:lvl1pPr>
              <a:lnSpc>
                <a:spcPts val="5500"/>
              </a:lnSpc>
              <a:spcBef>
                <a:spcPts val="0"/>
              </a:spcBef>
              <a:defRPr sz="5550" b="0" i="0" cap="all" baseline="0">
                <a:solidFill>
                  <a:schemeClr val="tx1"/>
                </a:solidFill>
                <a:latin typeface="Söhne Schmal Kräftig" panose="02060606060206060203" pitchFamily="18" charset="77"/>
              </a:defRPr>
            </a:lvl1pPr>
            <a:lvl2pPr>
              <a:lnSpc>
                <a:spcPts val="5500"/>
              </a:lnSpc>
              <a:defRPr sz="5550" b="0" i="0" cap="all" baseline="0">
                <a:latin typeface="Test Söhne Kräftig" panose="020B0503030202060203" pitchFamily="34" charset="77"/>
              </a:defRPr>
            </a:lvl2pPr>
            <a:lvl3pPr>
              <a:defRPr b="0" i="0">
                <a:latin typeface="Test Söhne Kräftig" panose="020B0503030202060203" pitchFamily="34" charset="77"/>
              </a:defRPr>
            </a:lvl3pPr>
            <a:lvl4pPr>
              <a:defRPr b="0" i="0">
                <a:latin typeface="Test Söhne Kräftig" panose="020B0503030202060203" pitchFamily="34" charset="77"/>
              </a:defRPr>
            </a:lvl4pPr>
            <a:lvl5pPr>
              <a:defRPr b="0" i="0">
                <a:latin typeface="Test Söhne Kräftig" panose="020B0503030202060203" pitchFamily="34" charset="77"/>
              </a:defRPr>
            </a:lvl5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317500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4" name="Segnaposto testo 10"/>
          <p:cNvSpPr>
            <a:spLocks noGrp="1"/>
          </p:cNvSpPr>
          <p:nvPr>
            <p:ph type="body" sz="quarter" idx="13"/>
          </p:nvPr>
        </p:nvSpPr>
        <p:spPr>
          <a:xfrm>
            <a:off x="2279576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egnaposto testo 10"/>
          <p:cNvSpPr>
            <a:spLocks noGrp="1"/>
          </p:cNvSpPr>
          <p:nvPr>
            <p:ph type="body" sz="quarter" idx="14"/>
          </p:nvPr>
        </p:nvSpPr>
        <p:spPr>
          <a:xfrm>
            <a:off x="8150223" y="292102"/>
            <a:ext cx="1762125" cy="903814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egnaposto testo 10"/>
          <p:cNvSpPr>
            <a:spLocks noGrp="1"/>
          </p:cNvSpPr>
          <p:nvPr>
            <p:ph type="body" sz="quarter" idx="15"/>
          </p:nvPr>
        </p:nvSpPr>
        <p:spPr>
          <a:xfrm>
            <a:off x="10106025" y="292101"/>
            <a:ext cx="1765300" cy="903815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Segnaposto testo 20"/>
          <p:cNvSpPr>
            <a:spLocks noGrp="1"/>
          </p:cNvSpPr>
          <p:nvPr>
            <p:ph type="body" sz="quarter" idx="16"/>
          </p:nvPr>
        </p:nvSpPr>
        <p:spPr>
          <a:xfrm>
            <a:off x="317498" y="1426005"/>
            <a:ext cx="11553825" cy="349680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7500" y="6348413"/>
            <a:ext cx="175260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1628438" y="6151563"/>
            <a:ext cx="306387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9258300" y="6313488"/>
            <a:ext cx="2133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17500" y="3486150"/>
            <a:ext cx="11553825" cy="19811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1"/>
          </p:nvPr>
        </p:nvSpPr>
        <p:spPr>
          <a:xfrm>
            <a:off x="317500" y="2460625"/>
            <a:ext cx="11553825" cy="873125"/>
          </a:xfrm>
        </p:spPr>
        <p:txBody>
          <a:bodyPr/>
          <a:lstStyle>
            <a:lvl1pPr>
              <a:lnSpc>
                <a:spcPts val="5500"/>
              </a:lnSpc>
              <a:spcBef>
                <a:spcPts val="0"/>
              </a:spcBef>
              <a:defRPr sz="5550" b="0" i="0" cap="all" baseline="0">
                <a:solidFill>
                  <a:schemeClr val="tx1"/>
                </a:solidFill>
                <a:latin typeface="Söhne Schmal Kräftig" panose="02060606060206060203" pitchFamily="18" charset="77"/>
              </a:defRPr>
            </a:lvl1pPr>
            <a:lvl2pPr>
              <a:lnSpc>
                <a:spcPts val="5500"/>
              </a:lnSpc>
              <a:defRPr sz="5550" b="0" i="0" cap="all" baseline="0">
                <a:latin typeface="Test Söhne Kräftig" panose="020B0503030202060203" pitchFamily="34" charset="77"/>
              </a:defRPr>
            </a:lvl2pPr>
            <a:lvl3pPr>
              <a:defRPr b="0" i="0">
                <a:latin typeface="Test Söhne Kräftig" panose="020B0503030202060203" pitchFamily="34" charset="77"/>
              </a:defRPr>
            </a:lvl3pPr>
            <a:lvl4pPr>
              <a:defRPr b="0" i="0">
                <a:latin typeface="Test Söhne Kräftig" panose="020B0503030202060203" pitchFamily="34" charset="77"/>
              </a:defRPr>
            </a:lvl4pPr>
            <a:lvl5pPr>
              <a:defRPr b="0" i="0">
                <a:latin typeface="Test Söhne Kräftig" panose="020B0503030202060203" pitchFamily="34" charset="77"/>
              </a:defRPr>
            </a:lvl5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317500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4" name="Segnaposto testo 10"/>
          <p:cNvSpPr>
            <a:spLocks noGrp="1"/>
          </p:cNvSpPr>
          <p:nvPr>
            <p:ph type="body" sz="quarter" idx="13"/>
          </p:nvPr>
        </p:nvSpPr>
        <p:spPr>
          <a:xfrm>
            <a:off x="2279576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egnaposto testo 10"/>
          <p:cNvSpPr>
            <a:spLocks noGrp="1"/>
          </p:cNvSpPr>
          <p:nvPr>
            <p:ph type="body" sz="quarter" idx="14"/>
          </p:nvPr>
        </p:nvSpPr>
        <p:spPr>
          <a:xfrm>
            <a:off x="8150223" y="292102"/>
            <a:ext cx="1762125" cy="903814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egnaposto testo 10"/>
          <p:cNvSpPr>
            <a:spLocks noGrp="1"/>
          </p:cNvSpPr>
          <p:nvPr>
            <p:ph type="body" sz="quarter" idx="15"/>
          </p:nvPr>
        </p:nvSpPr>
        <p:spPr>
          <a:xfrm>
            <a:off x="10106025" y="292101"/>
            <a:ext cx="1765300" cy="903815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Segnaposto testo 20"/>
          <p:cNvSpPr>
            <a:spLocks noGrp="1"/>
          </p:cNvSpPr>
          <p:nvPr>
            <p:ph type="body" sz="quarter" idx="16"/>
          </p:nvPr>
        </p:nvSpPr>
        <p:spPr>
          <a:xfrm>
            <a:off x="317498" y="1426005"/>
            <a:ext cx="11553825" cy="349680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I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7500" y="6348413"/>
            <a:ext cx="175260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1628438" y="6151563"/>
            <a:ext cx="306387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9258300" y="6313488"/>
            <a:ext cx="2133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17500" y="3486150"/>
            <a:ext cx="11553825" cy="19811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1"/>
          </p:nvPr>
        </p:nvSpPr>
        <p:spPr>
          <a:xfrm>
            <a:off x="317500" y="2460625"/>
            <a:ext cx="11553825" cy="873125"/>
          </a:xfrm>
        </p:spPr>
        <p:txBody>
          <a:bodyPr/>
          <a:lstStyle>
            <a:lvl1pPr>
              <a:lnSpc>
                <a:spcPts val="5500"/>
              </a:lnSpc>
              <a:spcBef>
                <a:spcPts val="0"/>
              </a:spcBef>
              <a:defRPr sz="5550" b="0" i="0" cap="all" baseline="0">
                <a:solidFill>
                  <a:schemeClr val="tx1"/>
                </a:solidFill>
                <a:latin typeface="Söhne Schmal Kräftig" panose="02060606060206060203" pitchFamily="18" charset="77"/>
              </a:defRPr>
            </a:lvl1pPr>
            <a:lvl2pPr>
              <a:lnSpc>
                <a:spcPts val="5500"/>
              </a:lnSpc>
              <a:defRPr sz="5550" b="0" i="0" cap="all" baseline="0">
                <a:latin typeface="Test Söhne Kräftig" panose="020B0503030202060203" pitchFamily="34" charset="77"/>
              </a:defRPr>
            </a:lvl2pPr>
            <a:lvl3pPr>
              <a:defRPr b="0" i="0">
                <a:latin typeface="Test Söhne Kräftig" panose="020B0503030202060203" pitchFamily="34" charset="77"/>
              </a:defRPr>
            </a:lvl3pPr>
            <a:lvl4pPr>
              <a:defRPr b="0" i="0">
                <a:latin typeface="Test Söhne Kräftig" panose="020B0503030202060203" pitchFamily="34" charset="77"/>
              </a:defRPr>
            </a:lvl4pPr>
            <a:lvl5pPr>
              <a:defRPr b="0" i="0">
                <a:latin typeface="Test Söhne Kräftig" panose="020B0503030202060203" pitchFamily="34" charset="77"/>
              </a:defRPr>
            </a:lvl5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317500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4" name="Segnaposto testo 10"/>
          <p:cNvSpPr>
            <a:spLocks noGrp="1"/>
          </p:cNvSpPr>
          <p:nvPr>
            <p:ph type="body" sz="quarter" idx="13"/>
          </p:nvPr>
        </p:nvSpPr>
        <p:spPr>
          <a:xfrm>
            <a:off x="2279576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egnaposto testo 10"/>
          <p:cNvSpPr>
            <a:spLocks noGrp="1"/>
          </p:cNvSpPr>
          <p:nvPr>
            <p:ph type="body" sz="quarter" idx="14"/>
          </p:nvPr>
        </p:nvSpPr>
        <p:spPr>
          <a:xfrm>
            <a:off x="8150223" y="292102"/>
            <a:ext cx="1762125" cy="903814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egnaposto testo 10"/>
          <p:cNvSpPr>
            <a:spLocks noGrp="1"/>
          </p:cNvSpPr>
          <p:nvPr>
            <p:ph type="body" sz="quarter" idx="15"/>
          </p:nvPr>
        </p:nvSpPr>
        <p:spPr>
          <a:xfrm>
            <a:off x="10106025" y="292101"/>
            <a:ext cx="1765300" cy="903815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Segnaposto testo 20"/>
          <p:cNvSpPr>
            <a:spLocks noGrp="1"/>
          </p:cNvSpPr>
          <p:nvPr>
            <p:ph type="body" sz="quarter" idx="16"/>
          </p:nvPr>
        </p:nvSpPr>
        <p:spPr>
          <a:xfrm>
            <a:off x="317498" y="1426005"/>
            <a:ext cx="11553825" cy="349680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RICK 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7500" y="6348413"/>
            <a:ext cx="175260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magin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1628438" y="6151563"/>
            <a:ext cx="306387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magine 1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9258300" y="6313488"/>
            <a:ext cx="2133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17500" y="3486150"/>
            <a:ext cx="11553825" cy="19811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1"/>
          </p:nvPr>
        </p:nvSpPr>
        <p:spPr>
          <a:xfrm>
            <a:off x="317500" y="2460625"/>
            <a:ext cx="11553825" cy="873125"/>
          </a:xfrm>
        </p:spPr>
        <p:txBody>
          <a:bodyPr/>
          <a:lstStyle>
            <a:lvl1pPr>
              <a:lnSpc>
                <a:spcPts val="5500"/>
              </a:lnSpc>
              <a:spcBef>
                <a:spcPts val="0"/>
              </a:spcBef>
              <a:defRPr sz="5550" b="0" i="0" cap="all" baseline="0">
                <a:solidFill>
                  <a:schemeClr val="tx1"/>
                </a:solidFill>
                <a:latin typeface="Söhne Schmal Kräftig" panose="02060606060206060203" pitchFamily="18" charset="77"/>
              </a:defRPr>
            </a:lvl1pPr>
            <a:lvl2pPr>
              <a:lnSpc>
                <a:spcPts val="5500"/>
              </a:lnSpc>
              <a:defRPr sz="5550" b="0" i="0" cap="all" baseline="0">
                <a:latin typeface="Test Söhne Kräftig" panose="020B0503030202060203" pitchFamily="34" charset="77"/>
              </a:defRPr>
            </a:lvl2pPr>
            <a:lvl3pPr>
              <a:defRPr b="0" i="0">
                <a:latin typeface="Test Söhne Kräftig" panose="020B0503030202060203" pitchFamily="34" charset="77"/>
              </a:defRPr>
            </a:lvl3pPr>
            <a:lvl4pPr>
              <a:defRPr b="0" i="0">
                <a:latin typeface="Test Söhne Kräftig" panose="020B0503030202060203" pitchFamily="34" charset="77"/>
              </a:defRPr>
            </a:lvl4pPr>
            <a:lvl5pPr>
              <a:defRPr b="0" i="0">
                <a:latin typeface="Test Söhne Kräftig" panose="020B0503030202060203" pitchFamily="34" charset="77"/>
              </a:defRPr>
            </a:lvl5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317500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  <a:lvl6pPr>
              <a:defRPr>
                <a:solidFill>
                  <a:schemeClr val="tx1"/>
                </a:solidFill>
              </a:defRPr>
            </a:lvl6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4" name="Segnaposto testo 10"/>
          <p:cNvSpPr>
            <a:spLocks noGrp="1"/>
          </p:cNvSpPr>
          <p:nvPr>
            <p:ph type="body" sz="quarter" idx="13"/>
          </p:nvPr>
        </p:nvSpPr>
        <p:spPr>
          <a:xfrm>
            <a:off x="2279576" y="292101"/>
            <a:ext cx="1765300" cy="323850"/>
          </a:xfrm>
        </p:spPr>
        <p:txBody>
          <a:bodyPr/>
          <a:lstStyle>
            <a:lvl1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rgbClr val="FF0000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Segnaposto testo 10"/>
          <p:cNvSpPr>
            <a:spLocks noGrp="1"/>
          </p:cNvSpPr>
          <p:nvPr>
            <p:ph type="body" sz="quarter" idx="14"/>
          </p:nvPr>
        </p:nvSpPr>
        <p:spPr>
          <a:xfrm>
            <a:off x="8150223" y="292102"/>
            <a:ext cx="1762125" cy="903814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egnaposto testo 10"/>
          <p:cNvSpPr>
            <a:spLocks noGrp="1"/>
          </p:cNvSpPr>
          <p:nvPr>
            <p:ph type="body" sz="quarter" idx="15"/>
          </p:nvPr>
        </p:nvSpPr>
        <p:spPr>
          <a:xfrm>
            <a:off x="10106025" y="292101"/>
            <a:ext cx="1765300" cy="903815"/>
          </a:xfrm>
        </p:spPr>
        <p:txBody>
          <a:bodyPr/>
          <a:lstStyle>
            <a:lvl1pPr algn="r"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Segnaposto testo 20"/>
          <p:cNvSpPr>
            <a:spLocks noGrp="1"/>
          </p:cNvSpPr>
          <p:nvPr>
            <p:ph type="body" sz="quarter" idx="16"/>
          </p:nvPr>
        </p:nvSpPr>
        <p:spPr>
          <a:xfrm>
            <a:off x="317498" y="1426005"/>
            <a:ext cx="11553825" cy="349680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7500" y="6348413"/>
            <a:ext cx="175260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10"/>
          <p:cNvSpPr txBox="1"/>
          <p:nvPr userDrawn="1"/>
        </p:nvSpPr>
        <p:spPr>
          <a:xfrm>
            <a:off x="317500" y="182563"/>
            <a:ext cx="1765300" cy="8540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5550" cap="all" dirty="0">
                <a:latin typeface="Söhne Schmal Kräftig" panose="02060606060206060203" pitchFamily="18" charset="77"/>
                <a:ea typeface="+mj-ea"/>
                <a:cs typeface="+mj-cs"/>
              </a:rPr>
              <a:t>AGENDA</a:t>
            </a:r>
            <a:endParaRPr lang="it-IT" sz="5550" dirty="0">
              <a:latin typeface="Söhne Schmal Kräftig" panose="02060606060206060203" pitchFamily="18" charset="77"/>
              <a:cs typeface="+mn-cs"/>
            </a:endParaRP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/>
          </p:nvPr>
        </p:nvSpPr>
        <p:spPr>
          <a:xfrm>
            <a:off x="4232275" y="2417493"/>
            <a:ext cx="5680075" cy="3678507"/>
          </a:xfrm>
        </p:spPr>
        <p:txBody>
          <a:bodyPr/>
          <a:lstStyle>
            <a:lvl1pPr marL="222250" indent="-222250">
              <a:lnSpc>
                <a:spcPct val="100000"/>
              </a:lnSpc>
              <a:spcBef>
                <a:spcPts val="700"/>
              </a:spcBef>
              <a:buFont typeface="+mj-lt"/>
              <a:buAutoNum type="arabicPeriod"/>
              <a:tabLst/>
              <a:defRPr sz="1500" b="1" i="0" cap="all" baseline="0">
                <a:solidFill>
                  <a:schemeClr val="tx1"/>
                </a:solidFill>
                <a:latin typeface="Söhne Halbfett" panose="020B0503030202060203" pitchFamily="34" charset="77"/>
              </a:defRPr>
            </a:lvl1pPr>
            <a:lvl2pPr>
              <a:lnSpc>
                <a:spcPct val="100000"/>
              </a:lnSpc>
              <a:buFont typeface="+mj-lt"/>
              <a:buAutoNum type="arabicPeriod"/>
              <a:defRPr sz="1500" cap="all" baseline="0">
                <a:solidFill>
                  <a:schemeClr val="tx1"/>
                </a:solidFill>
                <a:latin typeface="+mj-lt"/>
              </a:defRPr>
            </a:lvl2pPr>
            <a:lvl3pPr>
              <a:lnSpc>
                <a:spcPct val="100000"/>
              </a:lnSpc>
              <a:buFont typeface="+mj-lt"/>
              <a:buAutoNum type="arabicPeriod"/>
              <a:defRPr sz="1500" cap="all" baseline="0">
                <a:solidFill>
                  <a:schemeClr val="tx1"/>
                </a:solidFill>
                <a:latin typeface="+mj-lt"/>
              </a:defRPr>
            </a:lvl3pPr>
            <a:lvl4pPr>
              <a:lnSpc>
                <a:spcPct val="100000"/>
              </a:lnSpc>
              <a:buFont typeface="+mj-lt"/>
              <a:buAutoNum type="arabicPeriod"/>
              <a:defRPr sz="1500" cap="all" baseline="0">
                <a:solidFill>
                  <a:schemeClr val="tx1"/>
                </a:solidFill>
                <a:latin typeface="+mj-lt"/>
              </a:defRPr>
            </a:lvl4pPr>
            <a:lvl5pPr>
              <a:lnSpc>
                <a:spcPct val="100000"/>
              </a:lnSpc>
              <a:buFont typeface="+mj-lt"/>
              <a:buAutoNum type="arabicPeriod"/>
              <a:defRPr sz="1500" cap="all" baseline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5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596C-DADE-4F3B-A160-5DAA023D7188}" type="slidenum">
              <a:rPr lang="it-IT"/>
              <a:pPr>
                <a:defRPr/>
              </a:pPr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17500" y="6348413"/>
            <a:ext cx="175260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B3E68-C426-4B3E-86EB-752E386AAA55}" type="slidenum">
              <a:rPr lang="it-IT"/>
              <a:pPr>
                <a:defRPr/>
              </a:pPr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6881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10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17500" y="6348413"/>
            <a:ext cx="1752600" cy="18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testo 8"/>
          <p:cNvSpPr>
            <a:spLocks noGrp="1"/>
          </p:cNvSpPr>
          <p:nvPr>
            <p:ph type="body" sz="quarter" idx="11"/>
          </p:nvPr>
        </p:nvSpPr>
        <p:spPr>
          <a:xfrm>
            <a:off x="317500" y="323850"/>
            <a:ext cx="5778500" cy="873125"/>
          </a:xfrm>
        </p:spPr>
        <p:txBody>
          <a:bodyPr/>
          <a:lstStyle>
            <a:lvl1pPr>
              <a:lnSpc>
                <a:spcPts val="5500"/>
              </a:lnSpc>
              <a:spcBef>
                <a:spcPts val="0"/>
              </a:spcBef>
              <a:defRPr sz="5550" b="0" i="0" cap="all" baseline="0">
                <a:solidFill>
                  <a:schemeClr val="bg1"/>
                </a:solidFill>
                <a:latin typeface="Söhne Schmal Kräftig" panose="02060606060206060203" pitchFamily="18" charset="77"/>
              </a:defRPr>
            </a:lvl1pPr>
            <a:lvl2pPr>
              <a:lnSpc>
                <a:spcPts val="5500"/>
              </a:lnSpc>
              <a:defRPr sz="5550" b="0" i="0" cap="all" baseline="0">
                <a:latin typeface="Test Söhne Kräftig" panose="020B0503030202060203" pitchFamily="34" charset="77"/>
              </a:defRPr>
            </a:lvl2pPr>
            <a:lvl3pPr>
              <a:defRPr b="0" i="0">
                <a:latin typeface="Test Söhne Kräftig" panose="020B0503030202060203" pitchFamily="34" charset="77"/>
              </a:defRPr>
            </a:lvl3pPr>
            <a:lvl4pPr>
              <a:defRPr b="0" i="0">
                <a:latin typeface="Test Söhne Kräftig" panose="020B0503030202060203" pitchFamily="34" charset="77"/>
              </a:defRPr>
            </a:lvl4pPr>
            <a:lvl5pPr>
              <a:defRPr b="0" i="0">
                <a:latin typeface="Test Söhne Kräftig" panose="020B0503030202060203" pitchFamily="34" charset="77"/>
              </a:defRPr>
            </a:lvl5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6" name="Segnaposto testo 10"/>
          <p:cNvSpPr>
            <a:spLocks noGrp="1"/>
          </p:cNvSpPr>
          <p:nvPr>
            <p:ph type="body" sz="quarter" idx="14"/>
          </p:nvPr>
        </p:nvSpPr>
        <p:spPr>
          <a:xfrm>
            <a:off x="6191249" y="5657851"/>
            <a:ext cx="1762125" cy="903814"/>
          </a:xfrm>
        </p:spPr>
        <p:txBody>
          <a:bodyPr anchor="b"/>
          <a:lstStyle>
            <a:lvl1pPr algn="l">
              <a:lnSpc>
                <a:spcPts val="1020"/>
              </a:lnSpc>
              <a:defRPr sz="850" b="1" i="0" cap="all" baseline="0">
                <a:solidFill>
                  <a:schemeClr val="bg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 err="1"/>
              <a:t>Click to edit Master text styles</a:t>
            </a:r>
          </a:p>
        </p:txBody>
      </p:sp>
      <p:sp>
        <p:nvSpPr>
          <p:cNvPr id="10" name="Segnaposto testo 10"/>
          <p:cNvSpPr>
            <a:spLocks noGrp="1"/>
          </p:cNvSpPr>
          <p:nvPr>
            <p:ph type="body" sz="quarter" idx="15"/>
          </p:nvPr>
        </p:nvSpPr>
        <p:spPr>
          <a:xfrm>
            <a:off x="9129861" y="5657851"/>
            <a:ext cx="1762125" cy="903814"/>
          </a:xfrm>
        </p:spPr>
        <p:txBody>
          <a:bodyPr anchor="b"/>
          <a:lstStyle>
            <a:lvl1pPr algn="l">
              <a:lnSpc>
                <a:spcPts val="1020"/>
              </a:lnSpc>
              <a:defRPr sz="850" b="1" i="0" cap="all" baseline="0">
                <a:solidFill>
                  <a:schemeClr val="bg1"/>
                </a:solidFill>
                <a:latin typeface="Söhne Halbfett" panose="020B0503030202060203" pitchFamily="34" charset="77"/>
              </a:defRPr>
            </a:lvl1pPr>
            <a:lvl2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2pPr>
            <a:lvl3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3pPr>
            <a:lvl4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4pPr>
            <a:lvl5pPr>
              <a:lnSpc>
                <a:spcPts val="1020"/>
              </a:lnSpc>
              <a:defRPr sz="850" b="1" i="0" cap="all" baseline="0">
                <a:solidFill>
                  <a:schemeClr val="tx1"/>
                </a:solidFill>
                <a:latin typeface="Test Söhne Halbfett" panose="020B050303020206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17500" y="273050"/>
            <a:ext cx="11553825" cy="8794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317500" y="1341438"/>
            <a:ext cx="11553825" cy="475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1087100" y="6419850"/>
            <a:ext cx="784225" cy="1460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850" b="1" i="0">
                <a:solidFill>
                  <a:schemeClr val="tx1"/>
                </a:solidFill>
                <a:latin typeface="Söhne Halbfett" panose="020B0503030202060203" pitchFamily="34" charset="77"/>
                <a:cs typeface="+mn-cs"/>
              </a:defRPr>
            </a:lvl1pPr>
          </a:lstStyle>
          <a:p>
            <a:pPr>
              <a:defRPr/>
            </a:pPr>
            <a:fld id="{33D14133-2CC7-4271-8B93-EA1E079F9B0B}" type="slidenum">
              <a:rPr lang="it-IT"/>
              <a:pPr>
                <a:defRPr/>
              </a:pPr>
              <a:t>‹#›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</p:sldLayoutIdLst>
  <p:hf hdr="0" ftr="0" dt="0"/>
  <p:txStyles>
    <p:titleStyle>
      <a:lvl1pPr algn="l" rtl="0" eaLnBrk="0" fontAlgn="base" hangingPunct="0">
        <a:lnSpc>
          <a:spcPts val="1800"/>
        </a:lnSpc>
        <a:spcBef>
          <a:spcPct val="0"/>
        </a:spcBef>
        <a:spcAft>
          <a:spcPct val="0"/>
        </a:spcAft>
        <a:defRPr sz="1500" b="1" kern="1200" cap="all">
          <a:solidFill>
            <a:schemeClr val="tx1"/>
          </a:solidFill>
          <a:latin typeface="Söhne Halbfett" panose="020B0503030202060203" pitchFamily="34" charset="77"/>
          <a:ea typeface="+mj-ea"/>
          <a:cs typeface="+mj-cs"/>
        </a:defRPr>
      </a:lvl1pPr>
      <a:lvl2pPr algn="l" rtl="0" eaLnBrk="0" fontAlgn="base" hangingPunct="0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2pPr>
      <a:lvl3pPr algn="l" rtl="0" eaLnBrk="0" fontAlgn="base" hangingPunct="0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3pPr>
      <a:lvl4pPr algn="l" rtl="0" eaLnBrk="0" fontAlgn="base" hangingPunct="0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4pPr>
      <a:lvl5pPr algn="l" rtl="0" eaLnBrk="0" fontAlgn="base" hangingPunct="0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5pPr>
      <a:lvl6pPr marL="457200" algn="l" rtl="0" fontAlgn="base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6pPr>
      <a:lvl7pPr marL="914400" algn="l" rtl="0" fontAlgn="base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7pPr>
      <a:lvl8pPr marL="1371600" algn="l" rtl="0" fontAlgn="base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8pPr>
      <a:lvl9pPr marL="1828800" algn="l" rtl="0" fontAlgn="base">
        <a:lnSpc>
          <a:spcPts val="1800"/>
        </a:lnSpc>
        <a:spcBef>
          <a:spcPct val="0"/>
        </a:spcBef>
        <a:spcAft>
          <a:spcPct val="0"/>
        </a:spcAft>
        <a:defRPr sz="1500" b="1">
          <a:solidFill>
            <a:schemeClr val="tx1"/>
          </a:solidFill>
          <a:latin typeface="Söhne Halbfett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Söhne" panose="020B0503030202060203" pitchFamily="34" charset="77"/>
          <a:ea typeface="+mn-ea"/>
          <a:cs typeface="+mn-cs"/>
        </a:defRPr>
      </a:lvl1pPr>
      <a:lvl2pPr marL="457200" algn="l" rtl="0" eaLnBrk="0" fontAlgn="base" hangingPunct="0">
        <a:lnSpc>
          <a:spcPts val="2750"/>
        </a:lnSpc>
        <a:spcBef>
          <a:spcPts val="500"/>
        </a:spcBef>
        <a:spcAft>
          <a:spcPct val="0"/>
        </a:spcAft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ts val="2750"/>
        </a:lnSpc>
        <a:spcBef>
          <a:spcPts val="5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ts val="2750"/>
        </a:lnSpc>
        <a:spcBef>
          <a:spcPts val="5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ts val="2750"/>
        </a:lnSpc>
        <a:spcBef>
          <a:spcPts val="5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4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4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12.jpeg"/><Relationship Id="rId4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14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3" Type="http://schemas.openxmlformats.org/officeDocument/2006/relationships/image" Target="../media/image4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5" Type="http://schemas.openxmlformats.org/officeDocument/2006/relationships/image" Target="../media/image23.jpeg"/><Relationship Id="rId6" Type="http://schemas.openxmlformats.org/officeDocument/2006/relationships/image" Target="../media/image24.jpeg"/><Relationship Id="rId7" Type="http://schemas.openxmlformats.org/officeDocument/2006/relationships/image" Target="../media/image25.jpeg"/><Relationship Id="rId8" Type="http://schemas.openxmlformats.org/officeDocument/2006/relationships/image" Target="../media/image26.jpeg"/><Relationship Id="rId9" Type="http://schemas.openxmlformats.org/officeDocument/2006/relationships/image" Target="../media/image2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28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png"/><Relationship Id="rId4" Type="http://schemas.openxmlformats.org/officeDocument/2006/relationships/image" Target="../media/image34.png"/><Relationship Id="rId5" Type="http://schemas.openxmlformats.org/officeDocument/2006/relationships/image" Target="../media/image31.png"/><Relationship Id="rId6" Type="http://schemas.openxmlformats.org/officeDocument/2006/relationships/image" Target="../media/image13.png"/><Relationship Id="rId7" Type="http://schemas.openxmlformats.org/officeDocument/2006/relationships/image" Target="../media/image29.png"/><Relationship Id="rId8" Type="http://schemas.openxmlformats.org/officeDocument/2006/relationships/image" Target="../media/image4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olo 1"/>
          <p:cNvSpPr>
            <a:spLocks noGrp="1"/>
          </p:cNvSpPr>
          <p:nvPr>
            <p:ph type="title"/>
          </p:nvPr>
        </p:nvSpPr>
        <p:spPr bwMode="auto">
          <a:xfrm>
            <a:off x="317500" y="4150000"/>
            <a:ext cx="11553825" cy="19812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br>
              <a:rPr lang="it-IT" cap="none">
                <a:latin typeface="Söhne Halbfett"/>
              </a:rPr>
            </a:br>
            <a:br>
              <a:rPr lang="it-IT" cap="none">
                <a:latin typeface="Söhne Halbfett"/>
              </a:rPr>
            </a:br>
            <a:br>
              <a:rPr lang="it-IT" sz="1200" cap="none">
                <a:latin typeface="Söhne Halbfett"/>
              </a:rPr>
            </a:br>
            <a:r>
              <a:rPr lang="it-IT" sz="1600" cap="none">
                <a:latin typeface="Calibri" pitchFamily="34" charset="0"/>
                <a:cs typeface="Calibri" pitchFamily="34" charset="0"/>
              </a:rPr>
              <a:t>CAMPUS NAVIGLI - RIPA DI PORTA TICINESE 77,  MILANO</a:t>
            </a:r>
            <a:br>
              <a:rPr lang="it-IT" sz="1200" cap="none">
                <a:latin typeface="Söhne Halbfett"/>
              </a:rPr>
            </a:br>
            <a:r>
              <a:rPr lang="it-IT" sz="1100" cap="none">
                <a:latin typeface="Söhne Halbfett"/>
              </a:rPr>
              <a:t>29 OTTOBRE 2024</a:t>
            </a:r>
            <a:endParaRPr lang="it-IT" cap="none">
              <a:latin typeface="Söhne Halbfett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/>
          </p:nvPr>
        </p:nvSpPr>
        <p:spPr>
          <a:xfrm>
            <a:off x="317500" y="2460625"/>
            <a:ext cx="11553825" cy="160000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it-IT" dirty="0"/>
              <a:t>AGENDA DISCUSSION DAY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it-IT" dirty="0"/>
              <a:t>Executive master  - MANAGEMENT ACADEMY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6"/>
          <p:cNvSpPr>
            <a:spLocks noChangeArrowheads="1"/>
          </p:cNvSpPr>
          <p:nvPr/>
        </p:nvSpPr>
        <p:spPr bwMode="auto">
          <a:xfrm>
            <a:off x="1047750" y="2195513"/>
            <a:ext cx="10133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/>
              <a:t>ANALISI DEL PLANNING DELLA PRODUZIONE DI MOBILI IMBOTTITI</a:t>
            </a:r>
          </a:p>
        </p:txBody>
      </p:sp>
      <p:pic>
        <p:nvPicPr>
          <p:cNvPr id="13314" name="Picture 7" descr="Logo_MAD_grig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6513" y="2740025"/>
            <a:ext cx="5233987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01DF4A-2F26-4697-A34C-1B22A8C00145}" type="slidenum">
              <a:rPr lang="it-IT"/>
              <a:pPr>
                <a:defRPr/>
              </a:pPr>
              <a:t>4</a:t>
            </a:fld>
            <a:endParaRPr lang="it-IT" dirty="0"/>
          </a:p>
        </p:txBody>
      </p:sp>
      <p:sp>
        <p:nvSpPr>
          <p:cNvPr id="14338" name="CasellaDiTesto 4"/>
          <p:cNvSpPr txBox="1">
            <a:spLocks noChangeArrowheads="1"/>
          </p:cNvSpPr>
          <p:nvPr/>
        </p:nvSpPr>
        <p:spPr bwMode="auto">
          <a:xfrm>
            <a:off x="534988" y="220663"/>
            <a:ext cx="575151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latin typeface="Söhne"/>
              </a:rPr>
              <a:t>			</a:t>
            </a:r>
          </a:p>
          <a:p>
            <a:r>
              <a:rPr lang="it-IT" b="1">
                <a:latin typeface="Söhne"/>
              </a:rPr>
              <a:t>		</a:t>
            </a:r>
            <a:r>
              <a:rPr lang="it-IT">
                <a:latin typeface="Söhne"/>
              </a:rPr>
              <a:t>	 </a:t>
            </a:r>
            <a:r>
              <a:rPr lang="en-US" sz="3200" b="1">
                <a:latin typeface="Söhne Halbfett"/>
              </a:rPr>
              <a:t>MAD Imbottiti</a:t>
            </a:r>
            <a:r>
              <a:rPr lang="en-US"/>
              <a:t> </a:t>
            </a:r>
            <a:endParaRPr lang="it-IT"/>
          </a:p>
        </p:txBody>
      </p:sp>
      <p:sp>
        <p:nvSpPr>
          <p:cNvPr id="14339" name="Rectangle 107"/>
          <p:cNvSpPr>
            <a:spLocks noGrp="1"/>
          </p:cNvSpPr>
          <p:nvPr>
            <p:ph type="body" idx="4294967295"/>
          </p:nvPr>
        </p:nvSpPr>
        <p:spPr>
          <a:xfrm>
            <a:off x="447675" y="2109788"/>
            <a:ext cx="11744325" cy="3675062"/>
          </a:xfrm>
        </p:spPr>
        <p:txBody>
          <a:bodyPr/>
          <a:lstStyle/>
          <a:p>
            <a:pPr>
              <a:buFontTx/>
              <a:buChar char="•"/>
            </a:pPr>
            <a:r>
              <a:rPr lang="it-IT" dirty="0">
                <a:latin typeface="Söhne"/>
              </a:rPr>
              <a:t>Un produttore di mobili di lusso situato in Mariano Comense, in Brianza. 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La Brianza è storicamente legata all’ artigiano di alta qualità.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MAD produce poltrone, divani, sedie, pouf, letti e mobili da giardino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Per ristoranti, alberghi, locali, lounge bar e per case di lusso.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La sua posizione strategica nel mercato: produzione di arredi di lusso</a:t>
            </a:r>
          </a:p>
          <a:p>
            <a:pPr>
              <a:buFontTx/>
              <a:buChar char="•"/>
            </a:pPr>
            <a:endParaRPr lang="it-IT" dirty="0">
              <a:latin typeface="Söhne"/>
            </a:endParaRP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E’ stato un produttore per più di 70 anni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Collabora con tanti grandi nomi dell’ arredamento in Italia.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Fa parte del Gruppo Roda, un gruppo internazionale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Ha sedi produttivi e commerciali a Bangkok, in Thailandia, in Nord America e Canada. </a:t>
            </a:r>
          </a:p>
          <a:p>
            <a:pPr>
              <a:buFontTx/>
              <a:buChar char="•"/>
            </a:pPr>
            <a:endParaRPr lang="it-IT" dirty="0">
              <a:latin typeface="Söhne"/>
            </a:endParaRP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I manager collaborano fra i diversi punti di produzioni. 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La cultura dell’azienda è improntata a una stretta collaborazione e sostegno con i propri artigiani </a:t>
            </a: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Mira ad offrire un alto livello di servizio per soddisfare i suoi clienti finali. </a:t>
            </a:r>
            <a:endParaRPr lang="en-US" dirty="0">
              <a:latin typeface="Söhne"/>
            </a:endParaRPr>
          </a:p>
        </p:txBody>
      </p:sp>
      <p:pic>
        <p:nvPicPr>
          <p:cNvPr id="14340" name="Picture 108" descr="Logo_MAD_grig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1763" y="365125"/>
            <a:ext cx="24479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wor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94763" y="298450"/>
            <a:ext cx="29718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Fabbrica MA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45563" y="1970088"/>
            <a:ext cx="2862262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-284163" y="652463"/>
            <a:ext cx="6508751" cy="66992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cap="none">
                <a:latin typeface="Söhne Halbfett"/>
              </a:rPr>
              <a:t>Lo Spazio Produttivo</a:t>
            </a:r>
          </a:p>
        </p:txBody>
      </p:sp>
      <p:pic>
        <p:nvPicPr>
          <p:cNvPr id="15362" name="Picture 15" descr="aree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464175" y="1665288"/>
            <a:ext cx="6727825" cy="4754562"/>
          </a:xfrm>
        </p:spPr>
      </p:pic>
      <p:sp>
        <p:nvSpPr>
          <p:cNvPr id="15363" name="Rectangle 16"/>
          <p:cNvSpPr>
            <a:spLocks noGrp="1"/>
          </p:cNvSpPr>
          <p:nvPr>
            <p:ph type="body" sz="half" idx="4294967295"/>
          </p:nvPr>
        </p:nvSpPr>
        <p:spPr>
          <a:xfrm>
            <a:off x="279400" y="1247775"/>
            <a:ext cx="5175250" cy="4500563"/>
          </a:xfrm>
        </p:spPr>
        <p:txBody>
          <a:bodyPr/>
          <a:lstStyle/>
          <a:p>
            <a:pPr marL="0" indent="0">
              <a:buFontTx/>
              <a:buChar char="•"/>
            </a:pPr>
            <a:r>
              <a:rPr lang="it-IT">
                <a:latin typeface="Söhne"/>
              </a:rPr>
              <a:t> Ha 18 dipendenti, è una piccola media realtà fatta di artigiani locali come nella miglior tradizione. </a:t>
            </a:r>
          </a:p>
          <a:p>
            <a:pPr marL="0" indent="0">
              <a:buFontTx/>
              <a:buChar char="•"/>
            </a:pPr>
            <a:endParaRPr lang="it-IT">
              <a:latin typeface="Söhne"/>
            </a:endParaRPr>
          </a:p>
          <a:p>
            <a:pPr marL="0" indent="0">
              <a:buFontTx/>
              <a:buChar char="•"/>
            </a:pPr>
            <a:r>
              <a:rPr lang="it-IT">
                <a:latin typeface="Söhne"/>
              </a:rPr>
              <a:t> Organizza e pianifica l’assemblaggio dei diversi prodotti nel sistema job shop con 3 isole di lavorazione. </a:t>
            </a:r>
          </a:p>
          <a:p>
            <a:pPr marL="0" indent="0">
              <a:buFontTx/>
              <a:buChar char="•"/>
            </a:pPr>
            <a:endParaRPr lang="it-IT">
              <a:latin typeface="Söhne"/>
            </a:endParaRPr>
          </a:p>
          <a:p>
            <a:pPr marL="0" indent="0">
              <a:buFontTx/>
              <a:buChar char="•"/>
            </a:pPr>
            <a:endParaRPr lang="it-IT">
              <a:latin typeface="Söhne"/>
            </a:endParaRPr>
          </a:p>
          <a:p>
            <a:pPr marL="0" indent="0">
              <a:buFontTx/>
              <a:buChar char="•"/>
            </a:pPr>
            <a:r>
              <a:rPr lang="it-IT">
                <a:latin typeface="Söhne"/>
              </a:rPr>
              <a:t> La disposizione degli operatori: </a:t>
            </a:r>
          </a:p>
          <a:p>
            <a:pPr marL="0" indent="0"/>
            <a:r>
              <a:rPr lang="it-IT">
                <a:latin typeface="Söhne"/>
              </a:rPr>
              <a:t> 	3 persone nell’area taglio, </a:t>
            </a:r>
          </a:p>
          <a:p>
            <a:pPr marL="0" indent="0"/>
            <a:r>
              <a:rPr lang="it-IT">
                <a:latin typeface="Söhne"/>
              </a:rPr>
              <a:t> 	7 nell’area cucito, </a:t>
            </a:r>
          </a:p>
          <a:p>
            <a:pPr marL="0" indent="0"/>
            <a:r>
              <a:rPr lang="it-IT">
                <a:latin typeface="Söhne"/>
              </a:rPr>
              <a:t> 	6 nell’assemblaggio </a:t>
            </a:r>
          </a:p>
          <a:p>
            <a:pPr marL="0" indent="0"/>
            <a:r>
              <a:rPr lang="it-IT">
                <a:latin typeface="Söhne"/>
              </a:rPr>
              <a:t> 	2 Planner/Supply Chain Manager</a:t>
            </a:r>
            <a:endParaRPr lang="en-US">
              <a:latin typeface="Söhne"/>
            </a:endParaRPr>
          </a:p>
        </p:txBody>
      </p:sp>
      <p:pic>
        <p:nvPicPr>
          <p:cNvPr id="15364" name="Picture 6" descr="IMG_15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3925" y="298450"/>
            <a:ext cx="2079625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IMG_159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05788" y="315913"/>
            <a:ext cx="1471612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IMG_16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15025" y="334963"/>
            <a:ext cx="2157413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08" descr="Logo_MAD_grigi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5613" y="4750000"/>
            <a:ext cx="2478531" cy="1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334963" y="2493963"/>
            <a:ext cx="1163796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it-IT" sz="1600">
                <a:latin typeface="Söhne"/>
              </a:rPr>
              <a:t>  Prodotti standard e customizzati - una linea di produzione dedicata</a:t>
            </a:r>
          </a:p>
          <a:p>
            <a:pPr>
              <a:buFontTx/>
              <a:buChar char="•"/>
            </a:pPr>
            <a:endParaRPr lang="it-IT" sz="1600">
              <a:latin typeface="Söhne"/>
            </a:endParaRPr>
          </a:p>
          <a:p>
            <a:pPr>
              <a:buFontTx/>
              <a:buChar char="•"/>
            </a:pPr>
            <a:r>
              <a:rPr lang="it-IT" sz="1600">
                <a:latin typeface="Söhne"/>
              </a:rPr>
              <a:t> Al centro del processo: l</a:t>
            </a:r>
            <a:r>
              <a:rPr lang="it-IT" sz="1600"/>
              <a:t>’</a:t>
            </a:r>
            <a:r>
              <a:rPr lang="it-IT" sz="1600">
                <a:latin typeface="Söhne"/>
              </a:rPr>
              <a:t>artigiano </a:t>
            </a:r>
            <a:endParaRPr lang="en-GB" sz="1600">
              <a:latin typeface="Söhne"/>
            </a:endParaRPr>
          </a:p>
          <a:p>
            <a:endParaRPr lang="it-IT" sz="1600">
              <a:latin typeface="Söhne"/>
            </a:endParaRPr>
          </a:p>
          <a:p>
            <a:pPr>
              <a:buFontTx/>
              <a:buChar char="•"/>
            </a:pPr>
            <a:r>
              <a:rPr lang="it-IT" sz="1600">
                <a:latin typeface="Söhne"/>
              </a:rPr>
              <a:t> L</a:t>
            </a:r>
            <a:r>
              <a:rPr lang="it-IT" sz="1600"/>
              <a:t>’</a:t>
            </a:r>
            <a:r>
              <a:rPr lang="it-IT" sz="1600">
                <a:latin typeface="Söhne"/>
              </a:rPr>
              <a:t>artigianalit</a:t>
            </a:r>
            <a:r>
              <a:rPr lang="it-IT" sz="1600"/>
              <a:t>à</a:t>
            </a:r>
            <a:r>
              <a:rPr lang="it-IT" sz="1600">
                <a:latin typeface="Söhne"/>
              </a:rPr>
              <a:t>: il tempo per completare le diversi fasi di lavorazione </a:t>
            </a:r>
            <a:r>
              <a:rPr lang="it-IT" sz="1600"/>
              <a:t>è</a:t>
            </a:r>
            <a:r>
              <a:rPr lang="it-IT" sz="1600">
                <a:latin typeface="Söhne"/>
              </a:rPr>
              <a:t> personalizzato varia in base al prodotto, ai materiali scelti e alle competenze tecniche degli operai.  </a:t>
            </a:r>
          </a:p>
          <a:p>
            <a:endParaRPr lang="it-IT" sz="1600">
              <a:latin typeface="Söhne"/>
            </a:endParaRPr>
          </a:p>
          <a:p>
            <a:pPr>
              <a:buFontTx/>
              <a:buChar char="•"/>
            </a:pPr>
            <a:r>
              <a:rPr lang="it-IT" sz="1600">
                <a:latin typeface="Söhne"/>
              </a:rPr>
              <a:t> Articoli che rispondano alle esigenze particolare dei clienti. </a:t>
            </a:r>
            <a:endParaRPr lang="en-GB" sz="1600">
              <a:latin typeface="Söhne"/>
            </a:endParaRPr>
          </a:p>
          <a:p>
            <a:endParaRPr lang="it-IT" sz="1600">
              <a:latin typeface="Söhne"/>
            </a:endParaRPr>
          </a:p>
          <a:p>
            <a:endParaRPr lang="it-IT" sz="1600">
              <a:latin typeface="Söhne"/>
            </a:endParaRPr>
          </a:p>
        </p:txBody>
      </p:sp>
      <p:sp>
        <p:nvSpPr>
          <p:cNvPr id="16386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152400" y="442913"/>
            <a:ext cx="11553825" cy="79692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br>
              <a:rPr lang="en-US" sz="3200" cap="none">
                <a:latin typeface="Söhne Halbfett"/>
              </a:rPr>
            </a:br>
            <a:r>
              <a:rPr lang="en-US" sz="3200" cap="none">
                <a:latin typeface="Söhne Halbfett"/>
              </a:rPr>
              <a:t>La Linea di Produzione</a:t>
            </a:r>
          </a:p>
        </p:txBody>
      </p:sp>
      <p:pic>
        <p:nvPicPr>
          <p:cNvPr id="16387" name="Picture 7" descr="image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53675" y="4479925"/>
            <a:ext cx="1604963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08" descr="Logo_MAD_grig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31338" y="141288"/>
            <a:ext cx="2447925" cy="138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-517525" y="379413"/>
            <a:ext cx="11553825" cy="8794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cap="none">
                <a:latin typeface="Söhne Halbfett"/>
              </a:rPr>
              <a:t> </a:t>
            </a:r>
            <a:r>
              <a:rPr lang="en-US" sz="3200" b="0" cap="none">
                <a:latin typeface="Söhne Halbfett"/>
              </a:rPr>
              <a:t>Processo degli Ordini per le Commesse</a:t>
            </a:r>
            <a:br>
              <a:rPr lang="en-US" sz="3200" b="0" cap="none">
                <a:latin typeface="Söhne Halbfett"/>
              </a:rPr>
            </a:br>
            <a:endParaRPr lang="en-US" sz="3200" b="0" cap="none">
              <a:latin typeface="Söhne Halbfett"/>
            </a:endParaRPr>
          </a:p>
        </p:txBody>
      </p:sp>
      <p:sp>
        <p:nvSpPr>
          <p:cNvPr id="17410" name="Text Box 6"/>
          <p:cNvSpPr txBox="1">
            <a:spLocks noChangeArrowheads="1"/>
          </p:cNvSpPr>
          <p:nvPr/>
        </p:nvSpPr>
        <p:spPr bwMode="auto">
          <a:xfrm>
            <a:off x="3644900" y="895350"/>
            <a:ext cx="617855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endParaRPr lang="en-US"/>
          </a:p>
        </p:txBody>
      </p:sp>
      <p:grpSp>
        <p:nvGrpSpPr>
          <p:cNvPr id="17411" name="Group 7"/>
          <p:cNvGrpSpPr>
            <a:grpSpLocks/>
          </p:cNvGrpSpPr>
          <p:nvPr/>
        </p:nvGrpSpPr>
        <p:grpSpPr bwMode="auto">
          <a:xfrm>
            <a:off x="922338" y="1490663"/>
            <a:ext cx="946150" cy="779462"/>
            <a:chOff x="476" y="890"/>
            <a:chExt cx="771" cy="635"/>
          </a:xfrm>
        </p:grpSpPr>
        <p:sp>
          <p:nvSpPr>
            <p:cNvPr id="17452" name="AutoShape 8"/>
            <p:cNvSpPr>
              <a:spLocks noChangeArrowheads="1"/>
            </p:cNvSpPr>
            <p:nvPr/>
          </p:nvSpPr>
          <p:spPr bwMode="auto">
            <a:xfrm>
              <a:off x="476" y="890"/>
              <a:ext cx="771" cy="635"/>
            </a:xfrm>
            <a:prstGeom prst="flowChartDocumen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7453" name="Text Box 9"/>
            <p:cNvSpPr txBox="1">
              <a:spLocks noChangeArrowheads="1"/>
            </p:cNvSpPr>
            <p:nvPr/>
          </p:nvSpPr>
          <p:spPr bwMode="auto">
            <a:xfrm>
              <a:off x="567" y="935"/>
              <a:ext cx="635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pPr algn="ctr"/>
              <a:r>
                <a:rPr lang="en-US" sz="1600"/>
                <a:t>Ordine Cliente</a:t>
              </a:r>
            </a:p>
          </p:txBody>
        </p:sp>
      </p:grpSp>
      <p:sp>
        <p:nvSpPr>
          <p:cNvPr id="17412" name="AutoShape 10"/>
          <p:cNvSpPr>
            <a:spLocks noChangeArrowheads="1"/>
          </p:cNvSpPr>
          <p:nvPr/>
        </p:nvSpPr>
        <p:spPr bwMode="auto">
          <a:xfrm>
            <a:off x="1968500" y="1793875"/>
            <a:ext cx="160338" cy="204788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13" name="AutoShape 11"/>
          <p:cNvSpPr>
            <a:spLocks noChangeArrowheads="1"/>
          </p:cNvSpPr>
          <p:nvPr/>
        </p:nvSpPr>
        <p:spPr bwMode="auto">
          <a:xfrm>
            <a:off x="3502025" y="1749425"/>
            <a:ext cx="223838" cy="166688"/>
          </a:xfrm>
          <a:prstGeom prst="rightArrow">
            <a:avLst>
              <a:gd name="adj1" fmla="val 50000"/>
              <a:gd name="adj2" fmla="val 33571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14" name="AutoShape 12"/>
          <p:cNvSpPr>
            <a:spLocks noChangeArrowheads="1"/>
          </p:cNvSpPr>
          <p:nvPr/>
        </p:nvSpPr>
        <p:spPr bwMode="auto">
          <a:xfrm>
            <a:off x="5451475" y="1471613"/>
            <a:ext cx="1182688" cy="982662"/>
          </a:xfrm>
          <a:prstGeom prst="flowChartDocumen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15" name="Text Box 13"/>
          <p:cNvSpPr txBox="1">
            <a:spLocks noChangeArrowheads="1"/>
          </p:cNvSpPr>
          <p:nvPr/>
        </p:nvSpPr>
        <p:spPr bwMode="auto">
          <a:xfrm>
            <a:off x="5489575" y="1454150"/>
            <a:ext cx="119538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Conferma d</a:t>
            </a:r>
            <a:r>
              <a:rPr lang="en-US" sz="1600">
                <a:latin typeface="Times New Roman" pitchFamily="18" charset="0"/>
              </a:rPr>
              <a:t>’</a:t>
            </a:r>
            <a:r>
              <a:rPr lang="en-US" sz="1600"/>
              <a:t>ordine</a:t>
            </a:r>
          </a:p>
        </p:txBody>
      </p:sp>
      <p:sp>
        <p:nvSpPr>
          <p:cNvPr id="17416" name="AutoShape 15"/>
          <p:cNvSpPr>
            <a:spLocks noChangeArrowheads="1"/>
          </p:cNvSpPr>
          <p:nvPr/>
        </p:nvSpPr>
        <p:spPr bwMode="auto">
          <a:xfrm>
            <a:off x="3870325" y="1390650"/>
            <a:ext cx="1420813" cy="836613"/>
          </a:xfrm>
          <a:prstGeom prst="flowChartOnlineStorage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17" name="Text Box 16"/>
          <p:cNvSpPr txBox="1">
            <a:spLocks noChangeArrowheads="1"/>
          </p:cNvSpPr>
          <p:nvPr/>
        </p:nvSpPr>
        <p:spPr bwMode="auto">
          <a:xfrm>
            <a:off x="3917950" y="1390650"/>
            <a:ext cx="115728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Standard  dal</a:t>
            </a:r>
            <a:r>
              <a:rPr lang="en-US" sz="900"/>
              <a:t> </a:t>
            </a:r>
            <a:r>
              <a:rPr lang="en-US" sz="1600"/>
              <a:t>catalogo</a:t>
            </a:r>
          </a:p>
        </p:txBody>
      </p:sp>
      <p:sp>
        <p:nvSpPr>
          <p:cNvPr id="17418" name="AutoShape 17"/>
          <p:cNvSpPr>
            <a:spLocks noChangeArrowheads="1"/>
          </p:cNvSpPr>
          <p:nvPr/>
        </p:nvSpPr>
        <p:spPr bwMode="auto">
          <a:xfrm>
            <a:off x="5197475" y="1724025"/>
            <a:ext cx="223838" cy="166688"/>
          </a:xfrm>
          <a:prstGeom prst="rightArrow">
            <a:avLst>
              <a:gd name="adj1" fmla="val 50000"/>
              <a:gd name="adj2" fmla="val 33571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19" name="Text Box 18"/>
          <p:cNvSpPr txBox="1">
            <a:spLocks noChangeArrowheads="1"/>
          </p:cNvSpPr>
          <p:nvPr/>
        </p:nvSpPr>
        <p:spPr bwMode="auto">
          <a:xfrm>
            <a:off x="6783388" y="4459288"/>
            <a:ext cx="1795462" cy="1023937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>
                <a:solidFill>
                  <a:srgbClr val="008000"/>
                </a:solidFill>
              </a:rPr>
              <a:t>Supply chain Mgr </a:t>
            </a:r>
            <a:r>
              <a:rPr lang="en-US" sz="1600"/>
              <a:t>disegna processo   produzione personalizzato</a:t>
            </a:r>
          </a:p>
        </p:txBody>
      </p:sp>
      <p:grpSp>
        <p:nvGrpSpPr>
          <p:cNvPr id="17420" name="Group 51"/>
          <p:cNvGrpSpPr>
            <a:grpSpLocks/>
          </p:cNvGrpSpPr>
          <p:nvPr/>
        </p:nvGrpSpPr>
        <p:grpSpPr bwMode="auto">
          <a:xfrm>
            <a:off x="1573213" y="3195638"/>
            <a:ext cx="2017712" cy="846137"/>
            <a:chOff x="991" y="2013"/>
            <a:chExt cx="1271" cy="533"/>
          </a:xfrm>
        </p:grpSpPr>
        <p:grpSp>
          <p:nvGrpSpPr>
            <p:cNvPr id="17447" name="Group 19"/>
            <p:cNvGrpSpPr>
              <a:grpSpLocks/>
            </p:cNvGrpSpPr>
            <p:nvPr/>
          </p:nvGrpSpPr>
          <p:grpSpPr bwMode="auto">
            <a:xfrm>
              <a:off x="991" y="2073"/>
              <a:ext cx="596" cy="351"/>
              <a:chOff x="1746" y="2205"/>
              <a:chExt cx="771" cy="454"/>
            </a:xfrm>
          </p:grpSpPr>
          <p:sp>
            <p:nvSpPr>
              <p:cNvPr id="17450" name="AutoShape 20"/>
              <p:cNvSpPr>
                <a:spLocks noChangeArrowheads="1"/>
              </p:cNvSpPr>
              <p:nvPr/>
            </p:nvSpPr>
            <p:spPr bwMode="auto">
              <a:xfrm>
                <a:off x="1791" y="2205"/>
                <a:ext cx="681" cy="454"/>
              </a:xfrm>
              <a:prstGeom prst="flowChartDocumen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/>
              </a:p>
            </p:txBody>
          </p:sp>
          <p:sp>
            <p:nvSpPr>
              <p:cNvPr id="17451" name="Text Box 21"/>
              <p:cNvSpPr txBox="1">
                <a:spLocks noChangeArrowheads="1"/>
              </p:cNvSpPr>
              <p:nvPr/>
            </p:nvSpPr>
            <p:spPr bwMode="auto">
              <a:xfrm>
                <a:off x="1746" y="2205"/>
                <a:ext cx="77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4864" tIns="27432" rIns="54864" bIns="27432"/>
              <a:lstStyle/>
              <a:p>
                <a:pPr algn="ctr"/>
                <a:r>
                  <a:rPr lang="en-US" sz="1600"/>
                  <a:t>Disegno prodotto</a:t>
                </a:r>
              </a:p>
            </p:txBody>
          </p:sp>
        </p:grpSp>
        <p:sp>
          <p:nvSpPr>
            <p:cNvPr id="17448" name="AutoShape 23"/>
            <p:cNvSpPr>
              <a:spLocks noChangeArrowheads="1"/>
            </p:cNvSpPr>
            <p:nvPr/>
          </p:nvSpPr>
          <p:spPr bwMode="auto">
            <a:xfrm>
              <a:off x="1676" y="2020"/>
              <a:ext cx="586" cy="526"/>
            </a:xfrm>
            <a:prstGeom prst="flowChartDocumen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7449" name="Text Box 24"/>
            <p:cNvSpPr txBox="1">
              <a:spLocks noChangeArrowheads="1"/>
            </p:cNvSpPr>
            <p:nvPr/>
          </p:nvSpPr>
          <p:spPr bwMode="auto">
            <a:xfrm>
              <a:off x="1662" y="2013"/>
              <a:ext cx="579" cy="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pPr algn="ctr"/>
              <a:r>
                <a:rPr lang="en-US" sz="1600"/>
                <a:t>Foto prodotto simile</a:t>
              </a:r>
            </a:p>
          </p:txBody>
        </p:sp>
      </p:grpSp>
      <p:sp>
        <p:nvSpPr>
          <p:cNvPr id="17421" name="AutoShape 25"/>
          <p:cNvSpPr>
            <a:spLocks noChangeArrowheads="1"/>
          </p:cNvSpPr>
          <p:nvPr/>
        </p:nvSpPr>
        <p:spPr bwMode="auto">
          <a:xfrm>
            <a:off x="1870075" y="4181475"/>
            <a:ext cx="222250" cy="277813"/>
          </a:xfrm>
          <a:prstGeom prst="downArrow">
            <a:avLst>
              <a:gd name="adj1" fmla="val 50000"/>
              <a:gd name="adj2" fmla="val 31250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en-US"/>
          </a:p>
        </p:txBody>
      </p:sp>
      <p:sp>
        <p:nvSpPr>
          <p:cNvPr id="17422" name="AutoShape 26"/>
          <p:cNvSpPr>
            <a:spLocks noChangeArrowheads="1"/>
          </p:cNvSpPr>
          <p:nvPr/>
        </p:nvSpPr>
        <p:spPr bwMode="auto">
          <a:xfrm>
            <a:off x="2760663" y="4181475"/>
            <a:ext cx="223837" cy="277813"/>
          </a:xfrm>
          <a:prstGeom prst="downArrow">
            <a:avLst>
              <a:gd name="adj1" fmla="val 50000"/>
              <a:gd name="adj2" fmla="val 31028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en-US"/>
          </a:p>
        </p:txBody>
      </p:sp>
      <p:sp>
        <p:nvSpPr>
          <p:cNvPr id="17423" name="Text Box 27"/>
          <p:cNvSpPr txBox="1">
            <a:spLocks noChangeArrowheads="1"/>
          </p:cNvSpPr>
          <p:nvPr/>
        </p:nvSpPr>
        <p:spPr bwMode="auto">
          <a:xfrm>
            <a:off x="1573213" y="2697163"/>
            <a:ext cx="2078037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Customizzato </a:t>
            </a:r>
          </a:p>
          <a:p>
            <a:pPr algn="ctr"/>
            <a:r>
              <a:rPr lang="en-US" sz="1600"/>
              <a:t>Discussione con </a:t>
            </a:r>
          </a:p>
        </p:txBody>
      </p:sp>
      <p:sp>
        <p:nvSpPr>
          <p:cNvPr id="17424" name="AutoShape 28"/>
          <p:cNvSpPr>
            <a:spLocks noChangeArrowheads="1"/>
          </p:cNvSpPr>
          <p:nvPr/>
        </p:nvSpPr>
        <p:spPr bwMode="auto">
          <a:xfrm>
            <a:off x="1573213" y="4625975"/>
            <a:ext cx="1792287" cy="1093788"/>
          </a:xfrm>
          <a:prstGeom prst="flowChartProcess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4864" tIns="27432" rIns="54864" bIns="27432" anchor="ctr"/>
          <a:lstStyle/>
          <a:p>
            <a:pPr algn="ctr"/>
            <a:endParaRPr lang="en-US"/>
          </a:p>
        </p:txBody>
      </p:sp>
      <p:sp>
        <p:nvSpPr>
          <p:cNvPr id="17425" name="Text Box 29"/>
          <p:cNvSpPr txBox="1">
            <a:spLocks noChangeArrowheads="1"/>
          </p:cNvSpPr>
          <p:nvPr/>
        </p:nvSpPr>
        <p:spPr bwMode="auto">
          <a:xfrm>
            <a:off x="1720850" y="4625975"/>
            <a:ext cx="1711325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Studio stadi del processo dal </a:t>
            </a:r>
            <a:r>
              <a:rPr lang="en-US" sz="1600">
                <a:solidFill>
                  <a:srgbClr val="008000"/>
                </a:solidFill>
              </a:rPr>
              <a:t>Supply Chain Mgr</a:t>
            </a:r>
            <a:endParaRPr lang="en-US" sz="1600"/>
          </a:p>
        </p:txBody>
      </p:sp>
      <p:sp>
        <p:nvSpPr>
          <p:cNvPr id="17426" name="AutoShape 30"/>
          <p:cNvSpPr>
            <a:spLocks noChangeArrowheads="1"/>
          </p:cNvSpPr>
          <p:nvPr/>
        </p:nvSpPr>
        <p:spPr bwMode="auto">
          <a:xfrm>
            <a:off x="3468688" y="4929188"/>
            <a:ext cx="649287" cy="180975"/>
          </a:xfrm>
          <a:prstGeom prst="rightArrow">
            <a:avLst>
              <a:gd name="adj1" fmla="val 50000"/>
              <a:gd name="adj2" fmla="val 89693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27" name="AutoShape 32"/>
          <p:cNvSpPr>
            <a:spLocks noChangeArrowheads="1"/>
          </p:cNvSpPr>
          <p:nvPr/>
        </p:nvSpPr>
        <p:spPr bwMode="auto">
          <a:xfrm>
            <a:off x="7070725" y="1458913"/>
            <a:ext cx="1173163" cy="1274762"/>
          </a:xfrm>
          <a:prstGeom prst="flowChartDocumen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28" name="Text Box 33"/>
          <p:cNvSpPr txBox="1">
            <a:spLocks noChangeArrowheads="1"/>
          </p:cNvSpPr>
          <p:nvPr/>
        </p:nvSpPr>
        <p:spPr bwMode="auto">
          <a:xfrm>
            <a:off x="7010400" y="1490663"/>
            <a:ext cx="1279525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Accettazione dell</a:t>
            </a:r>
            <a:r>
              <a:rPr lang="en-US" sz="1600">
                <a:latin typeface="Times New Roman" pitchFamily="18" charset="0"/>
              </a:rPr>
              <a:t>’</a:t>
            </a:r>
            <a:r>
              <a:rPr lang="en-US" sz="1600"/>
              <a:t>ordine dal cliente</a:t>
            </a:r>
          </a:p>
        </p:txBody>
      </p:sp>
      <p:sp>
        <p:nvSpPr>
          <p:cNvPr id="17429" name="AutoShape 34"/>
          <p:cNvSpPr>
            <a:spLocks noChangeArrowheads="1"/>
          </p:cNvSpPr>
          <p:nvPr/>
        </p:nvSpPr>
        <p:spPr bwMode="auto">
          <a:xfrm>
            <a:off x="6745288" y="1755775"/>
            <a:ext cx="223837" cy="166688"/>
          </a:xfrm>
          <a:prstGeom prst="rightArrow">
            <a:avLst>
              <a:gd name="adj1" fmla="val 50000"/>
              <a:gd name="adj2" fmla="val 33571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30" name="Text Box 35"/>
          <p:cNvSpPr txBox="1">
            <a:spLocks noChangeArrowheads="1"/>
          </p:cNvSpPr>
          <p:nvPr/>
        </p:nvSpPr>
        <p:spPr bwMode="auto">
          <a:xfrm>
            <a:off x="4219575" y="4589463"/>
            <a:ext cx="1384300" cy="12827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QC Consultare difetti passati</a:t>
            </a:r>
          </a:p>
          <a:p>
            <a:pPr algn="ctr"/>
            <a:r>
              <a:rPr lang="en-US" sz="1600"/>
              <a:t>Registrati mentalmente</a:t>
            </a:r>
          </a:p>
        </p:txBody>
      </p:sp>
      <p:grpSp>
        <p:nvGrpSpPr>
          <p:cNvPr id="17431" name="Group 36"/>
          <p:cNvGrpSpPr>
            <a:grpSpLocks/>
          </p:cNvGrpSpPr>
          <p:nvPr/>
        </p:nvGrpSpPr>
        <p:grpSpPr bwMode="auto">
          <a:xfrm>
            <a:off x="2154238" y="1304925"/>
            <a:ext cx="1336675" cy="1501775"/>
            <a:chOff x="1156" y="754"/>
            <a:chExt cx="998" cy="1224"/>
          </a:xfrm>
        </p:grpSpPr>
        <p:sp>
          <p:nvSpPr>
            <p:cNvPr id="17444" name="AutoShape 37"/>
            <p:cNvSpPr>
              <a:spLocks noChangeArrowheads="1"/>
            </p:cNvSpPr>
            <p:nvPr/>
          </p:nvSpPr>
          <p:spPr bwMode="auto">
            <a:xfrm>
              <a:off x="1156" y="754"/>
              <a:ext cx="998" cy="952"/>
            </a:xfrm>
            <a:prstGeom prst="flowChartDecision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4864" tIns="27432" rIns="54864" bIns="27432" anchor="ctr"/>
            <a:lstStyle/>
            <a:p>
              <a:pPr algn="ctr"/>
              <a:endParaRPr lang="en-US" sz="1600"/>
            </a:p>
          </p:txBody>
        </p:sp>
        <p:sp>
          <p:nvSpPr>
            <p:cNvPr id="17445" name="AutoShape 38"/>
            <p:cNvSpPr>
              <a:spLocks noChangeArrowheads="1"/>
            </p:cNvSpPr>
            <p:nvPr/>
          </p:nvSpPr>
          <p:spPr bwMode="auto">
            <a:xfrm>
              <a:off x="1157" y="1706"/>
              <a:ext cx="136" cy="27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endParaRPr lang="en-US"/>
            </a:p>
          </p:txBody>
        </p:sp>
        <p:sp>
          <p:nvSpPr>
            <p:cNvPr id="17446" name="AutoShape 39"/>
            <p:cNvSpPr>
              <a:spLocks noChangeArrowheads="1"/>
            </p:cNvSpPr>
            <p:nvPr/>
          </p:nvSpPr>
          <p:spPr bwMode="auto">
            <a:xfrm>
              <a:off x="1747" y="1706"/>
              <a:ext cx="136" cy="27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endParaRPr lang="en-US"/>
            </a:p>
          </p:txBody>
        </p:sp>
      </p:grpSp>
      <p:sp>
        <p:nvSpPr>
          <p:cNvPr id="17432" name="Text Box 40"/>
          <p:cNvSpPr txBox="1">
            <a:spLocks noChangeArrowheads="1"/>
          </p:cNvSpPr>
          <p:nvPr/>
        </p:nvSpPr>
        <p:spPr bwMode="auto">
          <a:xfrm>
            <a:off x="2141538" y="1600200"/>
            <a:ext cx="1446212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Standard</a:t>
            </a:r>
            <a:r>
              <a:rPr lang="en-US" sz="900"/>
              <a:t> o </a:t>
            </a:r>
            <a:r>
              <a:rPr lang="en-US" sz="1600"/>
              <a:t>Customizzato</a:t>
            </a:r>
          </a:p>
        </p:txBody>
      </p:sp>
      <p:sp>
        <p:nvSpPr>
          <p:cNvPr id="17433" name="Text Box 41"/>
          <p:cNvSpPr txBox="1">
            <a:spLocks noChangeArrowheads="1"/>
          </p:cNvSpPr>
          <p:nvPr/>
        </p:nvSpPr>
        <p:spPr bwMode="auto">
          <a:xfrm>
            <a:off x="7007225" y="3178175"/>
            <a:ext cx="1320800" cy="830263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54864" tIns="27432" rIns="54864" bIns="27432"/>
          <a:lstStyle/>
          <a:p>
            <a:pPr algn="ctr"/>
            <a:r>
              <a:rPr lang="en-US" sz="1600"/>
              <a:t>Quotazione proposta al cliente</a:t>
            </a:r>
          </a:p>
        </p:txBody>
      </p:sp>
      <p:sp>
        <p:nvSpPr>
          <p:cNvPr id="17434" name="AutoShape 42"/>
          <p:cNvSpPr>
            <a:spLocks noChangeArrowheads="1"/>
          </p:cNvSpPr>
          <p:nvPr/>
        </p:nvSpPr>
        <p:spPr bwMode="auto">
          <a:xfrm>
            <a:off x="7524750" y="4076700"/>
            <a:ext cx="223838" cy="276225"/>
          </a:xfrm>
          <a:prstGeom prst="upArrow">
            <a:avLst>
              <a:gd name="adj1" fmla="val 50000"/>
              <a:gd name="adj2" fmla="val 30851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en-US"/>
          </a:p>
        </p:txBody>
      </p:sp>
      <p:sp>
        <p:nvSpPr>
          <p:cNvPr id="17435" name="AutoShape 43"/>
          <p:cNvSpPr>
            <a:spLocks noChangeArrowheads="1"/>
          </p:cNvSpPr>
          <p:nvPr/>
        </p:nvSpPr>
        <p:spPr bwMode="auto">
          <a:xfrm>
            <a:off x="7448550" y="2797175"/>
            <a:ext cx="223838" cy="277813"/>
          </a:xfrm>
          <a:prstGeom prst="upArrow">
            <a:avLst>
              <a:gd name="adj1" fmla="val 50000"/>
              <a:gd name="adj2" fmla="val 31028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en-US"/>
          </a:p>
        </p:txBody>
      </p:sp>
      <p:sp>
        <p:nvSpPr>
          <p:cNvPr id="17436" name="AutoShape 44"/>
          <p:cNvSpPr>
            <a:spLocks noChangeArrowheads="1"/>
          </p:cNvSpPr>
          <p:nvPr/>
        </p:nvSpPr>
        <p:spPr bwMode="auto">
          <a:xfrm>
            <a:off x="5788025" y="4924425"/>
            <a:ext cx="835025" cy="166688"/>
          </a:xfrm>
          <a:prstGeom prst="rightArrow">
            <a:avLst>
              <a:gd name="adj1" fmla="val 50000"/>
              <a:gd name="adj2" fmla="val 125238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/>
          </a:p>
        </p:txBody>
      </p:sp>
      <p:sp>
        <p:nvSpPr>
          <p:cNvPr id="17437" name="Line 45"/>
          <p:cNvSpPr>
            <a:spLocks noChangeShapeType="1"/>
          </p:cNvSpPr>
          <p:nvPr/>
        </p:nvSpPr>
        <p:spPr bwMode="auto">
          <a:xfrm flipH="1" flipV="1">
            <a:off x="3798888" y="3141663"/>
            <a:ext cx="2376487" cy="11874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7438" name="Picture 108" descr="Logo_MAD_grig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0725" y="130175"/>
            <a:ext cx="24479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9" name="Picture 44" descr="image0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67913" y="4151313"/>
            <a:ext cx="1919287" cy="25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0" name="AutoShape 45" descr="1811360250564551001&amp;th=19233e8d0729a159&amp;view=fimg&amp;fur=ip&amp;sz=s0-l75-ft&amp;attbid=ANGjdJ8SqQA0q9hXA1Ma1LUUmN5rLtLkxt7eGdlfF3MzIBpFPRCk7fMKYa0trRXeWdVZX5LEGo7rs9agxFV-AGrOlUXWjkW0dbDIdRYhR9bM_3FRCl6kdqk8J42sgqs&amp;disp=emb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1" name="AutoShape 47" descr="1811360250564551001&amp;th=19233e8d0729a159&amp;view=fimg&amp;fur=ip&amp;sz=s0-l75-ft&amp;attbid=ANGjdJ8SqQA0q9hXA1Ma1LUUmN5rLtLkxt7eGdlfF3MzIBpFPRCk7fMKYa0trRXeWdVZX5LEGo7rs9agxFV-AGrOlUXWjkW0dbDIdRYhR9bM_3FRCl6kdqk8J42sgqs&amp;disp=emb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42" name="AutoShape 49" descr="1811360250564551001&amp;th=19233e8d0729a159&amp;view=fimg&amp;fur=ip&amp;sz=s0-l75-ft&amp;attbid=ANGjdJ8SqQA0q9hXA1Ma1LUUmN5rLtLkxt7eGdlfF3MzIBpFPRCk7fMKYa0trRXeWdVZX5LEGo7rs9agxFV-AGrOlUXWjkW0dbDIdRYhR9bM_3FRCl6kdqk8J42sgqs&amp;disp=emb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7443" name="Picture 50" descr="Sedia2 pagani render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29813" y="1720850"/>
            <a:ext cx="1976437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407988" y="682625"/>
            <a:ext cx="11553825" cy="70802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3200" cap="none">
                <a:latin typeface="Söhne Halbfett"/>
              </a:rPr>
              <a:t>Problema Evidenziato e Analisi (1)</a:t>
            </a:r>
            <a:r>
              <a:rPr lang="en-US" cap="none">
                <a:latin typeface="Söhne Halbfett"/>
              </a:rPr>
              <a:t> 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idx="4294967295"/>
          </p:nvPr>
        </p:nvSpPr>
        <p:spPr>
          <a:xfrm>
            <a:off x="307975" y="1587500"/>
            <a:ext cx="11553825" cy="4754563"/>
          </a:xfrm>
        </p:spPr>
        <p:txBody>
          <a:bodyPr/>
          <a:lstStyle/>
          <a:p>
            <a:pPr>
              <a:buFontTx/>
              <a:buChar char="•"/>
            </a:pPr>
            <a:r>
              <a:rPr lang="it-IT">
                <a:latin typeface="Söhne"/>
              </a:rPr>
              <a:t>Le vendite di MAD Imbottiti: il 70% di prodotti standard ed il 30% di prodotti personalizzati.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Criticità sono le quotazioni di quelli personalizzati sono sempre </a:t>
            </a:r>
            <a:r>
              <a:rPr lang="it-IT" b="1">
                <a:latin typeface="Söhne"/>
              </a:rPr>
              <a:t>leggermente diversi</a:t>
            </a:r>
          </a:p>
          <a:p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Nella tradizione </a:t>
            </a:r>
            <a:r>
              <a:rPr lang="it-IT" b="1">
                <a:latin typeface="Söhne"/>
              </a:rPr>
              <a:t>della bottega artigiana</a:t>
            </a:r>
            <a:r>
              <a:rPr lang="it-IT">
                <a:latin typeface="Söhne"/>
              </a:rPr>
              <a:t>, è basato sull’esperienza pregressa dell’artigiano e del planner/Supply Chain Manager e  viene tramandato verbalmente.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Le attuali esigenze di mercato - una certa </a:t>
            </a:r>
            <a:r>
              <a:rPr lang="it-IT" b="1">
                <a:latin typeface="Söhne"/>
              </a:rPr>
              <a:t>flessibilità</a:t>
            </a:r>
            <a:r>
              <a:rPr lang="it-IT">
                <a:latin typeface="Söhne"/>
              </a:rPr>
              <a:t> nei tempi e nel modo di produzione.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Figure professionali </a:t>
            </a:r>
            <a:r>
              <a:rPr lang="it-IT" b="1">
                <a:latin typeface="Söhne"/>
              </a:rPr>
              <a:t>interscambiali</a:t>
            </a:r>
            <a:r>
              <a:rPr lang="it-IT">
                <a:latin typeface="Söhne"/>
              </a:rPr>
              <a:t> fra di loro e di ottimizzare i tempi e le risorse di produzione. </a:t>
            </a:r>
          </a:p>
          <a:p>
            <a:endParaRPr lang="en-GB">
              <a:latin typeface="Söhne"/>
            </a:endParaRPr>
          </a:p>
          <a:p>
            <a:pPr>
              <a:buFontTx/>
              <a:buChar char="•"/>
            </a:pPr>
            <a:r>
              <a:rPr lang="en-GB">
                <a:latin typeface="Söhne"/>
              </a:rPr>
              <a:t>Nel processo attuale </a:t>
            </a:r>
            <a:r>
              <a:rPr lang="en-GB" b="1">
                <a:latin typeface="Söhne"/>
              </a:rPr>
              <a:t>l’artigiano interviene solo durante la produzione</a:t>
            </a:r>
            <a:r>
              <a:rPr lang="en-GB">
                <a:latin typeface="Söhne"/>
              </a:rPr>
              <a:t>, per correggere le difficoltà emerse nella fase di lavorazione. </a:t>
            </a:r>
          </a:p>
          <a:p>
            <a:pPr>
              <a:buFontTx/>
              <a:buChar char="•"/>
            </a:pPr>
            <a:endParaRPr lang="en-GB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Un nuovo ridesigno del processo di produzione causando dei </a:t>
            </a:r>
            <a:r>
              <a:rPr lang="it-IT" b="1">
                <a:latin typeface="Söhne"/>
              </a:rPr>
              <a:t>ritardi -  rilavorazione</a:t>
            </a:r>
            <a:r>
              <a:rPr lang="it-IT">
                <a:latin typeface="Söhne"/>
              </a:rPr>
              <a:t> dei pezzi comporta dei costi extra come energia, materiali e manodopera, e </a:t>
            </a:r>
            <a:r>
              <a:rPr lang="it-IT" b="1">
                <a:latin typeface="Söhne"/>
              </a:rPr>
              <a:t>una dilatazione dei tempi di consegna</a:t>
            </a:r>
            <a:r>
              <a:rPr lang="it-IT">
                <a:latin typeface="Söhne"/>
              </a:rPr>
              <a:t>.   </a:t>
            </a:r>
          </a:p>
          <a:p>
            <a:endParaRPr lang="it-IT">
              <a:latin typeface="Söhne"/>
            </a:endParaRPr>
          </a:p>
        </p:txBody>
      </p:sp>
      <p:pic>
        <p:nvPicPr>
          <p:cNvPr id="18435" name="Picture 108" descr="Logo_MAD_grig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1988" y="130175"/>
            <a:ext cx="2486025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AutoShape 5" descr="pantone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AutoShape 7" descr="pantone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8438" name="Picture 8" descr="pant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9225"/>
            <a:ext cx="1622425" cy="130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530350"/>
            <a:ext cx="11553825" cy="4754563"/>
          </a:xfrm>
        </p:spPr>
        <p:txBody>
          <a:bodyPr/>
          <a:lstStyle/>
          <a:p>
            <a:pPr>
              <a:buFontTx/>
              <a:buChar char="•"/>
            </a:pPr>
            <a:r>
              <a:rPr lang="it-IT">
                <a:latin typeface="Söhne"/>
              </a:rPr>
              <a:t>Poco l’ausilio degli </a:t>
            </a:r>
            <a:r>
              <a:rPr lang="it-IT" b="1">
                <a:latin typeface="Söhne"/>
              </a:rPr>
              <a:t>strumenti di prototipazione</a:t>
            </a:r>
            <a:r>
              <a:rPr lang="it-IT">
                <a:latin typeface="Söhne"/>
              </a:rPr>
              <a:t> come stampanti 3D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Mobili customizzati - raggrupparli  </a:t>
            </a:r>
            <a:r>
              <a:rPr lang="it-IT" b="1">
                <a:latin typeface="Söhne"/>
              </a:rPr>
              <a:t>in categorie di prodotti simili</a:t>
            </a:r>
            <a:r>
              <a:rPr lang="it-IT">
                <a:latin typeface="Söhne"/>
              </a:rPr>
              <a:t>.</a:t>
            </a:r>
          </a:p>
          <a:p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Per ogni ordine customizzato - </a:t>
            </a:r>
            <a:r>
              <a:rPr lang="it-IT" b="1">
                <a:latin typeface="Söhne"/>
              </a:rPr>
              <a:t>una fotografia simile</a:t>
            </a:r>
            <a:r>
              <a:rPr lang="it-IT">
                <a:latin typeface="Söhne"/>
              </a:rPr>
              <a:t> da cui prendere ispirazione e una descrizione dell’arredo desiderato.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Il Supply Chain Manager studia gli </a:t>
            </a:r>
            <a:r>
              <a:rPr lang="it-IT" b="1">
                <a:latin typeface="Söhne"/>
              </a:rPr>
              <a:t>stadi del processo dell’arredo richiesto, e lo storico degli ordini</a:t>
            </a:r>
            <a:r>
              <a:rPr lang="it-IT">
                <a:latin typeface="Söhne"/>
              </a:rPr>
              <a:t> della stessa categoria di prodotto in base alla </a:t>
            </a:r>
            <a:r>
              <a:rPr lang="it-IT" b="1">
                <a:latin typeface="Söhne"/>
              </a:rPr>
              <a:t>sua esperienza pregressa, senza l’utilizzo di archivi e/o strumenti di storico digitalizzati</a:t>
            </a:r>
            <a:r>
              <a:rPr lang="it-IT">
                <a:latin typeface="Söhne"/>
              </a:rPr>
              <a:t>,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 b="1">
                <a:latin typeface="Söhne"/>
              </a:rPr>
              <a:t>Difetti passati</a:t>
            </a:r>
            <a:r>
              <a:rPr lang="it-IT">
                <a:latin typeface="Söhne"/>
              </a:rPr>
              <a:t>, per esempio una rilavorazione del tessuto, sino ad arrivare alla quotazione da sottoporre al cliente.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 b="1">
                <a:latin typeface="Söhne"/>
              </a:rPr>
              <a:t>L’obiettivo del Supply Chain Manager è di produrre l’Executive Drawing dell’ arredo. </a:t>
            </a:r>
            <a:endParaRPr lang="en-US" b="1">
              <a:latin typeface="Söhne"/>
            </a:endParaRPr>
          </a:p>
          <a:p>
            <a:endParaRPr lang="en-US" b="1">
              <a:latin typeface="Söhne"/>
            </a:endParaRPr>
          </a:p>
        </p:txBody>
      </p:sp>
      <p:sp>
        <p:nvSpPr>
          <p:cNvPr id="19458" name="Rectangle 4"/>
          <p:cNvSpPr>
            <a:spLocks noGrp="1"/>
          </p:cNvSpPr>
          <p:nvPr>
            <p:ph type="title" idx="4294967295"/>
          </p:nvPr>
        </p:nvSpPr>
        <p:spPr bwMode="auto">
          <a:xfrm>
            <a:off x="363538" y="619125"/>
            <a:ext cx="11553825" cy="8794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3200" cap="none">
                <a:latin typeface="Söhne Halbfett"/>
              </a:rPr>
              <a:t>Problema Evidenziato e Analisi (2)</a:t>
            </a:r>
            <a:r>
              <a:rPr lang="en-US" sz="3200" cap="none">
                <a:latin typeface="Söhne Halbfett"/>
              </a:rPr>
              <a:t> </a:t>
            </a:r>
          </a:p>
        </p:txBody>
      </p:sp>
      <p:pic>
        <p:nvPicPr>
          <p:cNvPr id="19459" name="Picture 5" descr="Divano pagan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400" y="128588"/>
            <a:ext cx="1216025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08" descr="Logo_MAD_grig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53600" y="160338"/>
            <a:ext cx="2209800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1" descr="PHOTO-2024-08-05-16-08-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53650" y="4537075"/>
            <a:ext cx="1589088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 descr="Mad_progettazione-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60713" y="5468938"/>
            <a:ext cx="1270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8" descr="Mad_prototipazione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41925" y="5432425"/>
            <a:ext cx="23241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9" descr="Mad_personalizzazione-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10550" y="5383213"/>
            <a:ext cx="12954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IMG_15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3463" y="1333500"/>
            <a:ext cx="1577975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7" descr="IMG_15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8488" y="1306513"/>
            <a:ext cx="1603375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9" descr="IMG_15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65738" y="1323975"/>
            <a:ext cx="1611312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1" descr="IMG_164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51663" y="1320800"/>
            <a:ext cx="1585912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15" descr="IMG_164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213" y="1320800"/>
            <a:ext cx="1585912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7" descr="PHOTO-2024-08-05-16-08-20 (1)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355263" y="1309688"/>
            <a:ext cx="1606550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9" descr="PHOTO-2024-08-05-16-08-20 (2)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23300" y="1293813"/>
            <a:ext cx="1597025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66775" y="3514725"/>
            <a:ext cx="9351963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Rectangle 4"/>
          <p:cNvSpPr>
            <a:spLocks/>
          </p:cNvSpPr>
          <p:nvPr/>
        </p:nvSpPr>
        <p:spPr bwMode="auto">
          <a:xfrm>
            <a:off x="354013" y="415925"/>
            <a:ext cx="11553825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>
              <a:lnSpc>
                <a:spcPts val="1800"/>
              </a:lnSpc>
            </a:pPr>
            <a:r>
              <a:rPr lang="it-IT" sz="3200" b="1">
                <a:latin typeface="Söhne Halbfett"/>
              </a:rPr>
              <a:t>Un Caso Reale</a:t>
            </a:r>
            <a:endParaRPr lang="en-US" sz="3200" b="1">
              <a:latin typeface="Söhne Halbfet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34963" y="379413"/>
            <a:ext cx="11553825" cy="8794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3200" cap="none">
                <a:latin typeface="Söhne Halbfett"/>
              </a:rPr>
              <a:t>Finalità del Progetto</a:t>
            </a:r>
            <a:r>
              <a:rPr lang="it-IT" cap="none">
                <a:latin typeface="Söhne Halbfett"/>
              </a:rPr>
              <a:t> </a:t>
            </a:r>
            <a:endParaRPr lang="en-US" cap="none">
              <a:latin typeface="Söhne Halbfett"/>
            </a:endParaRPr>
          </a:p>
        </p:txBody>
      </p:sp>
      <p:sp>
        <p:nvSpPr>
          <p:cNvPr id="2150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it-IT">
                <a:latin typeface="Söhne"/>
              </a:rPr>
              <a:t>Rispettare la </a:t>
            </a:r>
            <a:r>
              <a:rPr lang="it-IT" b="1">
                <a:latin typeface="Söhne"/>
              </a:rPr>
              <a:t>data di consegna</a:t>
            </a:r>
            <a:r>
              <a:rPr lang="it-IT">
                <a:latin typeface="Söhne"/>
              </a:rPr>
              <a:t> senza allungare i </a:t>
            </a:r>
            <a:r>
              <a:rPr lang="it-IT" b="1">
                <a:latin typeface="Söhne"/>
              </a:rPr>
              <a:t>tempi di lavorazione</a:t>
            </a:r>
            <a:r>
              <a:rPr lang="it-IT">
                <a:latin typeface="Söhne"/>
              </a:rPr>
              <a:t> e anche rispettare il </a:t>
            </a:r>
            <a:r>
              <a:rPr lang="it-IT" b="1">
                <a:latin typeface="Söhne"/>
              </a:rPr>
              <a:t>budget preventivato</a:t>
            </a:r>
            <a:r>
              <a:rPr lang="it-IT">
                <a:latin typeface="Söhne"/>
              </a:rPr>
              <a:t> all’inizio,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Il cliente finale - capo commessa per i prodotti customizzati - il fusto, la base del prodotto, il tessuto e il trasporto per il ritiro.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MAD ha bisogno di un’ organizzazione migliore per pianificare e assemblare gli articoli di arredamento, per produrre e consegnare al cliente finale in orario. 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Con il </a:t>
            </a:r>
            <a:r>
              <a:rPr lang="it-IT" b="1">
                <a:latin typeface="Söhne"/>
              </a:rPr>
              <a:t>miglioramento continuo</a:t>
            </a:r>
            <a:r>
              <a:rPr lang="it-IT">
                <a:latin typeface="Söhne"/>
              </a:rPr>
              <a:t> (KAIZEN) c’è stato una maggior standardizzazione per alcuni progetti - </a:t>
            </a:r>
            <a:r>
              <a:rPr lang="it-IT" b="1">
                <a:latin typeface="Söhne"/>
              </a:rPr>
              <a:t>10 mesi di tempo</a:t>
            </a:r>
            <a:endParaRPr lang="it-IT">
              <a:latin typeface="Söhne"/>
            </a:endParaRPr>
          </a:p>
          <a:p>
            <a:endParaRPr lang="it-IT">
              <a:latin typeface="Söhne"/>
            </a:endParaRPr>
          </a:p>
          <a:p>
            <a:endParaRPr lang="it-IT">
              <a:latin typeface="Söhne"/>
            </a:endParaRPr>
          </a:p>
          <a:p>
            <a:r>
              <a:rPr lang="it-IT">
                <a:latin typeface="Söhne"/>
              </a:rPr>
              <a:t>L’obiettivo finale </a:t>
            </a:r>
            <a:r>
              <a:rPr lang="it-IT" b="1">
                <a:latin typeface="Söhne"/>
              </a:rPr>
              <a:t>produrre un arredo di alta qualità</a:t>
            </a:r>
            <a:r>
              <a:rPr lang="it-IT">
                <a:latin typeface="Söhne"/>
              </a:rPr>
              <a:t>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in una realtà fra l’artigiano e una industrializzata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con un processo super efficiente dove c’è una buona produttività.  </a:t>
            </a:r>
          </a:p>
          <a:p>
            <a:pPr>
              <a:buFontTx/>
              <a:buChar char="•"/>
            </a:pPr>
            <a:endParaRPr lang="it-IT">
              <a:latin typeface="Söhne"/>
            </a:endParaRPr>
          </a:p>
          <a:p>
            <a:pPr>
              <a:buFontTx/>
              <a:buChar char="•"/>
            </a:pPr>
            <a:r>
              <a:rPr lang="it-IT">
                <a:latin typeface="Söhne"/>
              </a:rPr>
              <a:t>MAD Imbottiti cronomisura i tempi ed i metodi utilizzati. </a:t>
            </a:r>
            <a:endParaRPr lang="en-US">
              <a:latin typeface="Söhne"/>
            </a:endParaRPr>
          </a:p>
        </p:txBody>
      </p:sp>
      <p:pic>
        <p:nvPicPr>
          <p:cNvPr id="21507" name="Picture 4" descr="PHOTO-2024-08-05-16-08-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6988" y="4460875"/>
            <a:ext cx="1547812" cy="217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MAD_prodot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538" y="4449763"/>
            <a:ext cx="14335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25438" y="552450"/>
            <a:ext cx="11553825" cy="8794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3200" cap="none">
                <a:latin typeface="Söhne Halbfett"/>
              </a:rPr>
              <a:t>Obiettivi Strategici</a:t>
            </a:r>
            <a:r>
              <a:rPr lang="it-IT" cap="none">
                <a:latin typeface="Söhne Halbfett"/>
              </a:rPr>
              <a:t> </a:t>
            </a:r>
            <a:endParaRPr lang="en-US" cap="none">
              <a:latin typeface="Söhne Halbfett"/>
            </a:endParaRPr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it-IT" dirty="0">
                <a:latin typeface="Söhne"/>
              </a:rPr>
              <a:t>Un prodotto “perfetto” con un alto livello di qualità. </a:t>
            </a:r>
          </a:p>
          <a:p>
            <a:pPr>
              <a:buFontTx/>
              <a:buChar char="•"/>
            </a:pPr>
            <a:endParaRPr lang="it-IT" dirty="0">
              <a:latin typeface="Söhne"/>
            </a:endParaRP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Un arredamento per il mercato del lusso.  </a:t>
            </a:r>
          </a:p>
          <a:p>
            <a:pPr>
              <a:buFontTx/>
              <a:buChar char="•"/>
            </a:pPr>
            <a:endParaRPr lang="it-IT" dirty="0">
              <a:latin typeface="Söhne"/>
            </a:endParaRP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Prodotti molto costosi - il prezzo medio per una poltroncina €4,000.  </a:t>
            </a:r>
          </a:p>
          <a:p>
            <a:pPr>
              <a:buFontTx/>
              <a:buChar char="•"/>
            </a:pPr>
            <a:endParaRPr lang="it-IT" dirty="0">
              <a:latin typeface="Söhne"/>
            </a:endParaRPr>
          </a:p>
          <a:p>
            <a:pPr>
              <a:buFontTx/>
              <a:buChar char="•"/>
            </a:pPr>
            <a:r>
              <a:rPr lang="it-IT" dirty="0">
                <a:latin typeface="Söhne"/>
              </a:rPr>
              <a:t>E’ chiaro che al prodotto viene chiesta perfezione funzionale, formale e estetica  </a:t>
            </a:r>
          </a:p>
          <a:p>
            <a:pPr>
              <a:buFontTx/>
              <a:buChar char="•"/>
            </a:pPr>
            <a:endParaRPr lang="it-IT" dirty="0">
              <a:latin typeface="Söhne"/>
            </a:endParaRPr>
          </a:p>
          <a:p>
            <a:pPr>
              <a:buFontTx/>
              <a:buChar char="•"/>
            </a:pPr>
            <a:endParaRPr lang="it-IT" dirty="0">
              <a:latin typeface="Söhne"/>
            </a:endParaRPr>
          </a:p>
          <a:p>
            <a:pPr>
              <a:buFontTx/>
              <a:buChar char="•"/>
            </a:pPr>
            <a:r>
              <a:rPr lang="it-IT" sz="1800" dirty="0">
                <a:latin typeface="Söhne"/>
              </a:rPr>
              <a:t>Gli elementi che si identifica  con un prodotto di un alto livello di qualità:</a:t>
            </a:r>
          </a:p>
          <a:p>
            <a:pPr>
              <a:buFontTx/>
              <a:buChar char="•"/>
            </a:pPr>
            <a:endParaRPr lang="it-IT" sz="1800" dirty="0">
              <a:latin typeface="Söhne"/>
            </a:endParaRPr>
          </a:p>
          <a:p>
            <a:pPr lvl="1">
              <a:buFont typeface="Arial" charset="0"/>
              <a:buChar char="–"/>
            </a:pPr>
            <a:r>
              <a:rPr lang="it-IT" sz="1800" dirty="0"/>
              <a:t> sono la  simmetria, dove le due parti sono gli stessi;</a:t>
            </a:r>
          </a:p>
          <a:p>
            <a:pPr lvl="1">
              <a:buFont typeface="Arial" charset="0"/>
              <a:buChar char="–"/>
            </a:pPr>
            <a:r>
              <a:rPr lang="it-IT" sz="1800" dirty="0"/>
              <a:t> con le linee pulite, con le cuciture senza sbavature o fili che si interrompono;</a:t>
            </a:r>
          </a:p>
          <a:p>
            <a:pPr lvl="1">
              <a:buFont typeface="Arial" charset="0"/>
              <a:buChar char="–"/>
            </a:pPr>
            <a:r>
              <a:rPr lang="it-IT" sz="1800" dirty="0"/>
              <a:t> anche il tessuto deve essere di una finitura di prima scelta.</a:t>
            </a:r>
            <a:endParaRPr lang="en-US" sz="1800" dirty="0"/>
          </a:p>
        </p:txBody>
      </p:sp>
      <p:pic>
        <p:nvPicPr>
          <p:cNvPr id="22531" name="Picture 108" descr="Logo_MAD_grig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0725" y="130175"/>
            <a:ext cx="24479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5" descr="Sedia nera pagan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32850" y="4784725"/>
            <a:ext cx="1436688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image0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66400" y="4760913"/>
            <a:ext cx="1389063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3200" cap="none">
                <a:latin typeface="Söhne Halbfett"/>
              </a:rPr>
              <a:t>Analisi dei casi reali</a:t>
            </a:r>
            <a:endParaRPr lang="en-US" sz="3200" cap="none">
              <a:latin typeface="Söhne Halbfett"/>
            </a:endParaRPr>
          </a:p>
        </p:txBody>
      </p:sp>
      <p:graphicFrame>
        <p:nvGraphicFramePr>
          <p:cNvPr id="37293" name="Group 429"/>
          <p:cNvGraphicFramePr>
            <a:graphicFrameLocks noGrp="1"/>
          </p:cNvGraphicFramePr>
          <p:nvPr>
            <p:ph idx="4294967295"/>
          </p:nvPr>
        </p:nvGraphicFramePr>
        <p:xfrm>
          <a:off x="369888" y="900113"/>
          <a:ext cx="11477625" cy="4934268"/>
        </p:xfrm>
        <a:graphic>
          <a:graphicData uri="http://schemas.openxmlformats.org/drawingml/2006/table">
            <a:tbl>
              <a:tblPr/>
              <a:tblGrid>
                <a:gridCol w="1497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8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23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Riferimento ordine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Inizio produzione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Expected time delivery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Problema scatenante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Soluzione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Settimane di consegna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Ritardo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Sedia Inedito rif: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Sett.32 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Sett.36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Foto piccola con dettagli poco precisi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Rielaborato il pezzo con cambiato tessuto e cuciture.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 42 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6 settimane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Un Cuscino rif: Bali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Sett.36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Sett.39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Nessuno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 39 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Nessuno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Divani e sedie rif.Pag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Sett.6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 43 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Nessuno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Tanta prototopazione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Sett. 43</a:t>
                      </a: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Nessuno.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Pouf Meridiani modello Gino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7/8 sett. 32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Sett.41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Nessuno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Ottimizzazione del prodotto standard in 10 mesi. Solo assemblaggio.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11/10 Sett. 41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Nessuno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Club House divano Brook Street rif: RL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2/9 sett.36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Sett.42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Non fatto in passato, customizzato.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17/10 Sett. 42/43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 settimana.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1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Sedie Eclipse ref: OC444 Cliente Turri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6/8 sett.32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17/10 Sett. 42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Custom, ora standard. Prototipo da Turri. 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 anni prodotto, dimestichezza nel farlo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11/10 Sett. 41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ANTICIPO 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 settimana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4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Int. Market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Preventivo 2/2024, 30/2 approv preventivo, approv disegni 5/24, materiale 1/10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30/09 sett.40. 30/10 sett. 44 (pochi pezzi cliente non inviato material)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Non previsto.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Modifiche al fusto, ma non completamente. 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öhne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17500" y="398463"/>
            <a:ext cx="11553825" cy="8794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cap="none">
                <a:latin typeface="Söhne Halbfett"/>
              </a:rPr>
              <a:t>Vincoli e Criticità </a:t>
            </a:r>
          </a:p>
        </p:txBody>
      </p:sp>
      <p:grpSp>
        <p:nvGrpSpPr>
          <p:cNvPr id="24578" name="Group 6"/>
          <p:cNvGrpSpPr>
            <a:grpSpLocks/>
          </p:cNvGrpSpPr>
          <p:nvPr/>
        </p:nvGrpSpPr>
        <p:grpSpPr bwMode="auto">
          <a:xfrm>
            <a:off x="4676775" y="1511300"/>
            <a:ext cx="2800350" cy="1116013"/>
            <a:chOff x="946" y="109"/>
            <a:chExt cx="1764" cy="703"/>
          </a:xfrm>
        </p:grpSpPr>
        <p:sp>
          <p:nvSpPr>
            <p:cNvPr id="24595" name="Oval 4"/>
            <p:cNvSpPr>
              <a:spLocks noChangeArrowheads="1"/>
            </p:cNvSpPr>
            <p:nvPr/>
          </p:nvSpPr>
          <p:spPr bwMode="auto">
            <a:xfrm>
              <a:off x="946" y="109"/>
              <a:ext cx="1764" cy="703"/>
            </a:xfrm>
            <a:prstGeom prst="ellipse">
              <a:avLst/>
            </a:prstGeom>
            <a:solidFill>
              <a:srgbClr val="29BED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6" name="Text Box 5"/>
            <p:cNvSpPr txBox="1">
              <a:spLocks noChangeArrowheads="1"/>
            </p:cNvSpPr>
            <p:nvPr/>
          </p:nvSpPr>
          <p:spPr bwMode="auto">
            <a:xfrm>
              <a:off x="1340" y="243"/>
              <a:ext cx="1085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Cliente fornire elementi JIT</a:t>
              </a:r>
            </a:p>
          </p:txBody>
        </p:sp>
      </p:grpSp>
      <p:grpSp>
        <p:nvGrpSpPr>
          <p:cNvPr id="24579" name="Group 19"/>
          <p:cNvGrpSpPr>
            <a:grpSpLocks/>
          </p:cNvGrpSpPr>
          <p:nvPr/>
        </p:nvGrpSpPr>
        <p:grpSpPr bwMode="auto">
          <a:xfrm>
            <a:off x="484188" y="5065713"/>
            <a:ext cx="2800350" cy="1116012"/>
            <a:chOff x="5501" y="2209"/>
            <a:chExt cx="1764" cy="703"/>
          </a:xfrm>
        </p:grpSpPr>
        <p:sp>
          <p:nvSpPr>
            <p:cNvPr id="24593" name="Oval 8"/>
            <p:cNvSpPr>
              <a:spLocks noChangeArrowheads="1"/>
            </p:cNvSpPr>
            <p:nvPr/>
          </p:nvSpPr>
          <p:spPr bwMode="auto">
            <a:xfrm>
              <a:off x="5501" y="2209"/>
              <a:ext cx="1764" cy="703"/>
            </a:xfrm>
            <a:prstGeom prst="ellipse">
              <a:avLst/>
            </a:prstGeom>
            <a:solidFill>
              <a:srgbClr val="29BED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Text Box 10"/>
            <p:cNvSpPr txBox="1">
              <a:spLocks noChangeArrowheads="1"/>
            </p:cNvSpPr>
            <p:nvPr/>
          </p:nvSpPr>
          <p:spPr bwMode="auto">
            <a:xfrm>
              <a:off x="5796" y="2365"/>
              <a:ext cx="144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600"/>
                <a:t>Pagare un prodotto a regola d’arte</a:t>
              </a:r>
              <a:endParaRPr lang="en-US" sz="1600"/>
            </a:p>
          </p:txBody>
        </p:sp>
      </p:grpSp>
      <p:grpSp>
        <p:nvGrpSpPr>
          <p:cNvPr id="24580" name="Group 20"/>
          <p:cNvGrpSpPr>
            <a:grpSpLocks/>
          </p:cNvGrpSpPr>
          <p:nvPr/>
        </p:nvGrpSpPr>
        <p:grpSpPr bwMode="auto">
          <a:xfrm>
            <a:off x="4578350" y="4945063"/>
            <a:ext cx="2800350" cy="1116012"/>
            <a:chOff x="5491" y="3188"/>
            <a:chExt cx="1764" cy="703"/>
          </a:xfrm>
        </p:grpSpPr>
        <p:sp>
          <p:nvSpPr>
            <p:cNvPr id="24591" name="Oval 12"/>
            <p:cNvSpPr>
              <a:spLocks noChangeArrowheads="1"/>
            </p:cNvSpPr>
            <p:nvPr/>
          </p:nvSpPr>
          <p:spPr bwMode="auto">
            <a:xfrm>
              <a:off x="5491" y="3188"/>
              <a:ext cx="1764" cy="703"/>
            </a:xfrm>
            <a:prstGeom prst="ellipse">
              <a:avLst/>
            </a:prstGeom>
            <a:solidFill>
              <a:srgbClr val="29BED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2" name="Text Box 13"/>
            <p:cNvSpPr txBox="1">
              <a:spLocks noChangeArrowheads="1"/>
            </p:cNvSpPr>
            <p:nvPr/>
          </p:nvSpPr>
          <p:spPr bwMode="auto">
            <a:xfrm>
              <a:off x="5736" y="3256"/>
              <a:ext cx="1279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L’esperienza e competenze degli artigiani</a:t>
              </a:r>
            </a:p>
          </p:txBody>
        </p:sp>
      </p:grpSp>
      <p:grpSp>
        <p:nvGrpSpPr>
          <p:cNvPr id="24581" name="Group 21"/>
          <p:cNvGrpSpPr>
            <a:grpSpLocks/>
          </p:cNvGrpSpPr>
          <p:nvPr/>
        </p:nvGrpSpPr>
        <p:grpSpPr bwMode="auto">
          <a:xfrm>
            <a:off x="4579938" y="3144838"/>
            <a:ext cx="2814637" cy="1116012"/>
            <a:chOff x="2951" y="2218"/>
            <a:chExt cx="1773" cy="703"/>
          </a:xfrm>
        </p:grpSpPr>
        <p:sp>
          <p:nvSpPr>
            <p:cNvPr id="24589" name="Oval 15"/>
            <p:cNvSpPr>
              <a:spLocks noChangeArrowheads="1"/>
            </p:cNvSpPr>
            <p:nvPr/>
          </p:nvSpPr>
          <p:spPr bwMode="auto">
            <a:xfrm>
              <a:off x="2951" y="2218"/>
              <a:ext cx="1764" cy="703"/>
            </a:xfrm>
            <a:prstGeom prst="ellipse">
              <a:avLst/>
            </a:prstGeom>
            <a:solidFill>
              <a:srgbClr val="29BED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0" name="Text Box 17"/>
            <p:cNvSpPr txBox="1">
              <a:spLocks noChangeArrowheads="1"/>
            </p:cNvSpPr>
            <p:nvPr/>
          </p:nvSpPr>
          <p:spPr bwMode="auto">
            <a:xfrm>
              <a:off x="3153" y="2273"/>
              <a:ext cx="1571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600"/>
                <a:t>lieve aumento dei tempi fase progettazione iniziale</a:t>
              </a:r>
              <a:endParaRPr lang="en-US" sz="1600"/>
            </a:p>
          </p:txBody>
        </p:sp>
      </p:grpSp>
      <p:grpSp>
        <p:nvGrpSpPr>
          <p:cNvPr id="24582" name="Group 22"/>
          <p:cNvGrpSpPr>
            <a:grpSpLocks/>
          </p:cNvGrpSpPr>
          <p:nvPr/>
        </p:nvGrpSpPr>
        <p:grpSpPr bwMode="auto">
          <a:xfrm>
            <a:off x="517525" y="3308350"/>
            <a:ext cx="2800350" cy="1116013"/>
            <a:chOff x="350" y="2247"/>
            <a:chExt cx="1764" cy="703"/>
          </a:xfrm>
        </p:grpSpPr>
        <p:sp>
          <p:nvSpPr>
            <p:cNvPr id="24587" name="Oval 14"/>
            <p:cNvSpPr>
              <a:spLocks noChangeArrowheads="1"/>
            </p:cNvSpPr>
            <p:nvPr/>
          </p:nvSpPr>
          <p:spPr bwMode="auto">
            <a:xfrm>
              <a:off x="350" y="2247"/>
              <a:ext cx="1764" cy="703"/>
            </a:xfrm>
            <a:prstGeom prst="ellipse">
              <a:avLst/>
            </a:prstGeom>
            <a:solidFill>
              <a:srgbClr val="29BED7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8" name="Text Box 18"/>
            <p:cNvSpPr txBox="1">
              <a:spLocks noChangeArrowheads="1"/>
            </p:cNvSpPr>
            <p:nvPr/>
          </p:nvSpPr>
          <p:spPr bwMode="auto">
            <a:xfrm>
              <a:off x="576" y="2297"/>
              <a:ext cx="132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600"/>
                <a:t>Limitata riproduzione progettazione ex-novo</a:t>
              </a:r>
              <a:endParaRPr lang="en-US" sz="1600"/>
            </a:p>
          </p:txBody>
        </p:sp>
      </p:grpSp>
      <p:pic>
        <p:nvPicPr>
          <p:cNvPr id="24583" name="Picture 108" descr="Logo_MAD_grig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01200" y="130175"/>
            <a:ext cx="24479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6" descr="Divano pagani render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80475" y="4573588"/>
            <a:ext cx="1495425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5" descr="Divano pagan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542588" y="4745038"/>
            <a:ext cx="1417637" cy="196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7" descr="MAD_collaborazion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68463" y="150813"/>
            <a:ext cx="987425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298450" y="369888"/>
            <a:ext cx="11553825" cy="8794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it-IT" sz="3200" cap="none">
                <a:latin typeface="Söhne Halbfett"/>
              </a:rPr>
              <a:t>Conclusione</a:t>
            </a:r>
          </a:p>
        </p:txBody>
      </p:sp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384175" y="1520825"/>
            <a:ext cx="5341938" cy="942975"/>
          </a:xfrm>
          <a:prstGeom prst="rect">
            <a:avLst/>
          </a:prstGeom>
          <a:solidFill>
            <a:srgbClr val="DFDA2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471488" y="1617663"/>
            <a:ext cx="35036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Referenza Database</a:t>
            </a: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360363" y="2900363"/>
            <a:ext cx="5362575" cy="952500"/>
          </a:xfrm>
          <a:prstGeom prst="rect">
            <a:avLst/>
          </a:prstGeom>
          <a:solidFill>
            <a:srgbClr val="DFDA2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349250" y="4229100"/>
            <a:ext cx="5284788" cy="981075"/>
          </a:xfrm>
          <a:prstGeom prst="rect">
            <a:avLst/>
          </a:prstGeom>
          <a:solidFill>
            <a:srgbClr val="DFDA2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8"/>
          <p:cNvSpPr>
            <a:spLocks noChangeArrowheads="1"/>
          </p:cNvSpPr>
          <p:nvPr/>
        </p:nvSpPr>
        <p:spPr bwMode="auto">
          <a:xfrm>
            <a:off x="6461125" y="1562100"/>
            <a:ext cx="5103813" cy="904875"/>
          </a:xfrm>
          <a:prstGeom prst="rect">
            <a:avLst/>
          </a:prstGeom>
          <a:solidFill>
            <a:srgbClr val="DFDA2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Rectangle 9"/>
          <p:cNvSpPr>
            <a:spLocks noChangeArrowheads="1"/>
          </p:cNvSpPr>
          <p:nvPr/>
        </p:nvSpPr>
        <p:spPr bwMode="auto">
          <a:xfrm>
            <a:off x="6513513" y="2930525"/>
            <a:ext cx="5054600" cy="952500"/>
          </a:xfrm>
          <a:prstGeom prst="rect">
            <a:avLst/>
          </a:prstGeom>
          <a:solidFill>
            <a:srgbClr val="DFDA2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Rectangle 10"/>
          <p:cNvSpPr>
            <a:spLocks noChangeArrowheads="1"/>
          </p:cNvSpPr>
          <p:nvPr/>
        </p:nvSpPr>
        <p:spPr bwMode="auto">
          <a:xfrm>
            <a:off x="6529388" y="4279900"/>
            <a:ext cx="5033962" cy="922338"/>
          </a:xfrm>
          <a:prstGeom prst="rect">
            <a:avLst/>
          </a:prstGeom>
          <a:solidFill>
            <a:srgbClr val="DFDA2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Text Box 11"/>
          <p:cNvSpPr txBox="1">
            <a:spLocks noChangeArrowheads="1"/>
          </p:cNvSpPr>
          <p:nvPr/>
        </p:nvSpPr>
        <p:spPr bwMode="auto">
          <a:xfrm>
            <a:off x="500063" y="2974975"/>
            <a:ext cx="5102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Prototipazione modelli 3D</a:t>
            </a:r>
          </a:p>
        </p:txBody>
      </p:sp>
      <p:sp>
        <p:nvSpPr>
          <p:cNvPr id="26634" name="Text Box 12"/>
          <p:cNvSpPr txBox="1">
            <a:spLocks noChangeArrowheads="1"/>
          </p:cNvSpPr>
          <p:nvPr/>
        </p:nvSpPr>
        <p:spPr bwMode="auto">
          <a:xfrm>
            <a:off x="549275" y="4351338"/>
            <a:ext cx="494665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Coinvolgere l’artigiano adatto al più presto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35" name="Text Box 13"/>
          <p:cNvSpPr txBox="1">
            <a:spLocks noChangeArrowheads="1"/>
          </p:cNvSpPr>
          <p:nvPr/>
        </p:nvSpPr>
        <p:spPr bwMode="auto">
          <a:xfrm>
            <a:off x="6632575" y="1636713"/>
            <a:ext cx="4792663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Standardizzazione informazione iniziale</a:t>
            </a:r>
          </a:p>
          <a:p>
            <a:pPr>
              <a:spcBef>
                <a:spcPct val="50000"/>
              </a:spcBef>
            </a:pPr>
            <a:r>
              <a:rPr lang="en-US"/>
              <a:t>Migliorare communicazione iniziale</a:t>
            </a:r>
          </a:p>
        </p:txBody>
      </p:sp>
      <p:sp>
        <p:nvSpPr>
          <p:cNvPr id="26636" name="Text Box 14"/>
          <p:cNvSpPr txBox="1">
            <a:spLocks noChangeArrowheads="1"/>
          </p:cNvSpPr>
          <p:nvPr/>
        </p:nvSpPr>
        <p:spPr bwMode="auto">
          <a:xfrm>
            <a:off x="6727825" y="3032125"/>
            <a:ext cx="4543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6637" name="Text Box 15"/>
          <p:cNvSpPr txBox="1">
            <a:spLocks noChangeArrowheads="1"/>
          </p:cNvSpPr>
          <p:nvPr/>
        </p:nvSpPr>
        <p:spPr bwMode="auto">
          <a:xfrm>
            <a:off x="6632575" y="3060700"/>
            <a:ext cx="4821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Miglioramento continuo KAIZEN (10 mesi)</a:t>
            </a:r>
          </a:p>
        </p:txBody>
      </p:sp>
      <p:sp>
        <p:nvSpPr>
          <p:cNvPr id="26638" name="Text Box 16"/>
          <p:cNvSpPr txBox="1">
            <a:spLocks noChangeArrowheads="1"/>
          </p:cNvSpPr>
          <p:nvPr/>
        </p:nvSpPr>
        <p:spPr bwMode="auto">
          <a:xfrm>
            <a:off x="6718300" y="4370388"/>
            <a:ext cx="483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Concentrarsi sul tempo del processo è più facile da controllare</a:t>
            </a:r>
          </a:p>
        </p:txBody>
      </p:sp>
      <p:pic>
        <p:nvPicPr>
          <p:cNvPr id="26639" name="Picture 5" descr="Divano pagan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9363" y="292100"/>
            <a:ext cx="8207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0" name="Picture 7" descr="image0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11400" y="266700"/>
            <a:ext cx="76835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1" name="Picture 8" descr="Divano pagani renderi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025" y="185738"/>
            <a:ext cx="731838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2" name="Picture 10" descr="Sedia2 pagani renderi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94063" y="276225"/>
            <a:ext cx="8159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3" name="Picture 16" descr="Sedia nera pagani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939213" y="144463"/>
            <a:ext cx="8318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4" name="Picture 108" descr="Logo_MAD_grigi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918700" y="115888"/>
            <a:ext cx="2101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323850" y="603250"/>
            <a:ext cx="11553825" cy="879475"/>
          </a:xfrm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z="3200" b="0" cap="none">
                <a:latin typeface="Söhne Halbfett"/>
              </a:rPr>
              <a:t>Nuovo Processo degli Ordini per le Commesse</a:t>
            </a:r>
          </a:p>
        </p:txBody>
      </p:sp>
      <p:grpSp>
        <p:nvGrpSpPr>
          <p:cNvPr id="28674" name="Group 62"/>
          <p:cNvGrpSpPr>
            <a:grpSpLocks/>
          </p:cNvGrpSpPr>
          <p:nvPr/>
        </p:nvGrpSpPr>
        <p:grpSpPr bwMode="auto">
          <a:xfrm>
            <a:off x="1746250" y="1570038"/>
            <a:ext cx="9183688" cy="4489450"/>
            <a:chOff x="1027" y="1280"/>
            <a:chExt cx="5785" cy="2828"/>
          </a:xfrm>
        </p:grpSpPr>
        <p:grpSp>
          <p:nvGrpSpPr>
            <p:cNvPr id="28676" name="Group 7"/>
            <p:cNvGrpSpPr>
              <a:grpSpLocks/>
            </p:cNvGrpSpPr>
            <p:nvPr/>
          </p:nvGrpSpPr>
          <p:grpSpPr bwMode="auto">
            <a:xfrm>
              <a:off x="1027" y="1474"/>
              <a:ext cx="639" cy="467"/>
              <a:chOff x="476" y="890"/>
              <a:chExt cx="771" cy="635"/>
            </a:xfrm>
          </p:grpSpPr>
          <p:sp>
            <p:nvSpPr>
              <p:cNvPr id="28723" name="AutoShape 8"/>
              <p:cNvSpPr>
                <a:spLocks noChangeArrowheads="1"/>
              </p:cNvSpPr>
              <p:nvPr/>
            </p:nvSpPr>
            <p:spPr bwMode="auto">
              <a:xfrm>
                <a:off x="476" y="890"/>
                <a:ext cx="771" cy="635"/>
              </a:xfrm>
              <a:prstGeom prst="flowChartDocument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8724" name="Text Box 9"/>
              <p:cNvSpPr txBox="1">
                <a:spLocks noChangeArrowheads="1"/>
              </p:cNvSpPr>
              <p:nvPr/>
            </p:nvSpPr>
            <p:spPr bwMode="auto">
              <a:xfrm>
                <a:off x="567" y="935"/>
                <a:ext cx="635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4864" tIns="27432" rIns="54864" bIns="27432"/>
              <a:lstStyle/>
              <a:p>
                <a:r>
                  <a:rPr lang="en-US" sz="1600"/>
                  <a:t>Ordine Cliente</a:t>
                </a:r>
              </a:p>
            </p:txBody>
          </p:sp>
        </p:grpSp>
        <p:sp>
          <p:nvSpPr>
            <p:cNvPr id="28677" name="AutoShape 10"/>
            <p:cNvSpPr>
              <a:spLocks noChangeArrowheads="1"/>
            </p:cNvSpPr>
            <p:nvPr/>
          </p:nvSpPr>
          <p:spPr bwMode="auto">
            <a:xfrm>
              <a:off x="1795" y="1608"/>
              <a:ext cx="151" cy="100"/>
            </a:xfrm>
            <a:prstGeom prst="rightArrow">
              <a:avLst>
                <a:gd name="adj1" fmla="val 50000"/>
                <a:gd name="adj2" fmla="val 37750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78" name="AutoShape 11"/>
            <p:cNvSpPr>
              <a:spLocks noChangeArrowheads="1"/>
            </p:cNvSpPr>
            <p:nvPr/>
          </p:nvSpPr>
          <p:spPr bwMode="auto">
            <a:xfrm>
              <a:off x="3201" y="1669"/>
              <a:ext cx="151" cy="100"/>
            </a:xfrm>
            <a:prstGeom prst="rightArrow">
              <a:avLst>
                <a:gd name="adj1" fmla="val 50000"/>
                <a:gd name="adj2" fmla="val 37750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79" name="AutoShape 12"/>
            <p:cNvSpPr>
              <a:spLocks noChangeArrowheads="1"/>
            </p:cNvSpPr>
            <p:nvPr/>
          </p:nvSpPr>
          <p:spPr bwMode="auto">
            <a:xfrm>
              <a:off x="4676" y="1518"/>
              <a:ext cx="641" cy="533"/>
            </a:xfrm>
            <a:prstGeom prst="flowChartDocumen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0" name="Text Box 13"/>
            <p:cNvSpPr txBox="1">
              <a:spLocks noChangeArrowheads="1"/>
            </p:cNvSpPr>
            <p:nvPr/>
          </p:nvSpPr>
          <p:spPr bwMode="auto">
            <a:xfrm>
              <a:off x="4706" y="1563"/>
              <a:ext cx="717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Conferma d</a:t>
              </a:r>
              <a:r>
                <a:rPr lang="en-US" sz="1600">
                  <a:latin typeface="Times New Roman" pitchFamily="18" charset="0"/>
                </a:rPr>
                <a:t>’</a:t>
              </a:r>
              <a:r>
                <a:rPr lang="en-US" sz="1600"/>
                <a:t>ordine</a:t>
              </a:r>
            </a:p>
          </p:txBody>
        </p:sp>
        <p:sp>
          <p:nvSpPr>
            <p:cNvPr id="28681" name="AutoShape 15"/>
            <p:cNvSpPr>
              <a:spLocks noChangeArrowheads="1"/>
            </p:cNvSpPr>
            <p:nvPr/>
          </p:nvSpPr>
          <p:spPr bwMode="auto">
            <a:xfrm>
              <a:off x="3497" y="1527"/>
              <a:ext cx="964" cy="534"/>
            </a:xfrm>
            <a:prstGeom prst="flowChartOnlineStorag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2" name="Text Box 16"/>
            <p:cNvSpPr txBox="1">
              <a:spLocks noChangeArrowheads="1"/>
            </p:cNvSpPr>
            <p:nvPr/>
          </p:nvSpPr>
          <p:spPr bwMode="auto">
            <a:xfrm>
              <a:off x="3534" y="1533"/>
              <a:ext cx="884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Standard prodotto dal catalogo</a:t>
              </a:r>
            </a:p>
          </p:txBody>
        </p:sp>
        <p:sp>
          <p:nvSpPr>
            <p:cNvPr id="28683" name="AutoShape 17"/>
            <p:cNvSpPr>
              <a:spLocks noChangeArrowheads="1"/>
            </p:cNvSpPr>
            <p:nvPr/>
          </p:nvSpPr>
          <p:spPr bwMode="auto">
            <a:xfrm>
              <a:off x="4401" y="1827"/>
              <a:ext cx="161" cy="133"/>
            </a:xfrm>
            <a:prstGeom prst="rightArrow">
              <a:avLst>
                <a:gd name="adj1" fmla="val 50000"/>
                <a:gd name="adj2" fmla="val 30263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4" name="AutoShape 18"/>
            <p:cNvSpPr>
              <a:spLocks noChangeArrowheads="1"/>
            </p:cNvSpPr>
            <p:nvPr/>
          </p:nvSpPr>
          <p:spPr bwMode="auto">
            <a:xfrm>
              <a:off x="5678" y="3389"/>
              <a:ext cx="1113" cy="467"/>
            </a:xfrm>
            <a:prstGeom prst="flowChartOnlineStorage">
              <a:avLst/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4864" tIns="27432" rIns="54864" bIns="27432" anchor="ctr"/>
            <a:lstStyle/>
            <a:p>
              <a:pPr algn="ctr"/>
              <a:r>
                <a:rPr lang="en-US" sz="1600"/>
                <a:t>Aggiornare</a:t>
              </a:r>
            </a:p>
            <a:p>
              <a:pPr algn="ctr"/>
              <a:r>
                <a:rPr lang="en-US" sz="1600"/>
                <a:t> Database </a:t>
              </a:r>
            </a:p>
            <a:p>
              <a:pPr algn="ctr"/>
              <a:r>
                <a:rPr lang="en-US" sz="1600"/>
                <a:t>ordini </a:t>
              </a:r>
            </a:p>
          </p:txBody>
        </p:sp>
        <p:grpSp>
          <p:nvGrpSpPr>
            <p:cNvPr id="28685" name="Group 19"/>
            <p:cNvGrpSpPr>
              <a:grpSpLocks/>
            </p:cNvGrpSpPr>
            <p:nvPr/>
          </p:nvGrpSpPr>
          <p:grpSpPr bwMode="auto">
            <a:xfrm>
              <a:off x="4222" y="3405"/>
              <a:ext cx="1096" cy="615"/>
              <a:chOff x="3061" y="3521"/>
              <a:chExt cx="953" cy="589"/>
            </a:xfrm>
          </p:grpSpPr>
          <p:sp>
            <p:nvSpPr>
              <p:cNvPr id="28721" name="AutoShape 20"/>
              <p:cNvSpPr>
                <a:spLocks noChangeArrowheads="1"/>
              </p:cNvSpPr>
              <p:nvPr/>
            </p:nvSpPr>
            <p:spPr bwMode="auto">
              <a:xfrm>
                <a:off x="3061" y="3521"/>
                <a:ext cx="953" cy="589"/>
              </a:xfrm>
              <a:prstGeom prst="flowChartProcess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8722" name="Text Box 21"/>
              <p:cNvSpPr txBox="1">
                <a:spLocks noChangeArrowheads="1"/>
              </p:cNvSpPr>
              <p:nvPr/>
            </p:nvSpPr>
            <p:spPr bwMode="auto">
              <a:xfrm>
                <a:off x="3107" y="3521"/>
                <a:ext cx="862" cy="4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54864" tIns="27432" rIns="54864" bIns="27432"/>
              <a:lstStyle/>
              <a:p>
                <a:r>
                  <a:rPr lang="en-US" sz="1600"/>
                  <a:t>Supply chain Mgr ridisegna processo   produzione</a:t>
                </a:r>
              </a:p>
            </p:txBody>
          </p:sp>
        </p:grpSp>
        <p:sp>
          <p:nvSpPr>
            <p:cNvPr id="28686" name="AutoShape 23"/>
            <p:cNvSpPr>
              <a:spLocks noChangeArrowheads="1"/>
            </p:cNvSpPr>
            <p:nvPr/>
          </p:nvSpPr>
          <p:spPr bwMode="auto">
            <a:xfrm>
              <a:off x="1518" y="2520"/>
              <a:ext cx="660" cy="601"/>
            </a:xfrm>
            <a:prstGeom prst="flowChartDocumen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7" name="Text Box 24"/>
            <p:cNvSpPr txBox="1">
              <a:spLocks noChangeArrowheads="1"/>
            </p:cNvSpPr>
            <p:nvPr/>
          </p:nvSpPr>
          <p:spPr bwMode="auto">
            <a:xfrm>
              <a:off x="1563" y="2599"/>
              <a:ext cx="608" cy="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Disegno prodotto</a:t>
              </a:r>
            </a:p>
          </p:txBody>
        </p:sp>
        <p:sp>
          <p:nvSpPr>
            <p:cNvPr id="28688" name="AutoShape 26"/>
            <p:cNvSpPr>
              <a:spLocks noChangeArrowheads="1"/>
            </p:cNvSpPr>
            <p:nvPr/>
          </p:nvSpPr>
          <p:spPr bwMode="auto">
            <a:xfrm>
              <a:off x="2269" y="2490"/>
              <a:ext cx="662" cy="630"/>
            </a:xfrm>
            <a:prstGeom prst="flowChartDocumen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9" name="Text Box 27"/>
            <p:cNvSpPr txBox="1">
              <a:spLocks noChangeArrowheads="1"/>
            </p:cNvSpPr>
            <p:nvPr/>
          </p:nvSpPr>
          <p:spPr bwMode="auto">
            <a:xfrm>
              <a:off x="2314" y="2514"/>
              <a:ext cx="652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Foto prodotto simile</a:t>
              </a:r>
            </a:p>
          </p:txBody>
        </p:sp>
        <p:sp>
          <p:nvSpPr>
            <p:cNvPr id="28690" name="AutoShape 28"/>
            <p:cNvSpPr>
              <a:spLocks noChangeArrowheads="1"/>
            </p:cNvSpPr>
            <p:nvPr/>
          </p:nvSpPr>
          <p:spPr bwMode="auto">
            <a:xfrm>
              <a:off x="1776" y="3143"/>
              <a:ext cx="153" cy="167"/>
            </a:xfrm>
            <a:prstGeom prst="downArrow">
              <a:avLst>
                <a:gd name="adj1" fmla="val 50000"/>
                <a:gd name="adj2" fmla="val 27288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endParaRPr lang="en-US"/>
            </a:p>
          </p:txBody>
        </p:sp>
        <p:sp>
          <p:nvSpPr>
            <p:cNvPr id="28691" name="AutoShape 29"/>
            <p:cNvSpPr>
              <a:spLocks noChangeArrowheads="1"/>
            </p:cNvSpPr>
            <p:nvPr/>
          </p:nvSpPr>
          <p:spPr bwMode="auto">
            <a:xfrm>
              <a:off x="2418" y="3168"/>
              <a:ext cx="151" cy="166"/>
            </a:xfrm>
            <a:prstGeom prst="downArrow">
              <a:avLst>
                <a:gd name="adj1" fmla="val 50000"/>
                <a:gd name="adj2" fmla="val 27483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endParaRPr lang="en-US"/>
            </a:p>
          </p:txBody>
        </p:sp>
        <p:sp>
          <p:nvSpPr>
            <p:cNvPr id="28692" name="Text Box 30"/>
            <p:cNvSpPr txBox="1">
              <a:spLocks noChangeArrowheads="1"/>
            </p:cNvSpPr>
            <p:nvPr/>
          </p:nvSpPr>
          <p:spPr bwMode="auto">
            <a:xfrm>
              <a:off x="1946" y="2243"/>
              <a:ext cx="101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Customizzato</a:t>
              </a:r>
            </a:p>
          </p:txBody>
        </p:sp>
        <p:sp>
          <p:nvSpPr>
            <p:cNvPr id="28693" name="AutoShape 32"/>
            <p:cNvSpPr>
              <a:spLocks noChangeArrowheads="1"/>
            </p:cNvSpPr>
            <p:nvPr/>
          </p:nvSpPr>
          <p:spPr bwMode="auto">
            <a:xfrm>
              <a:off x="1666" y="3474"/>
              <a:ext cx="935" cy="634"/>
            </a:xfrm>
            <a:prstGeom prst="flowChartProcess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4864" tIns="27432" rIns="54864" bIns="27432" anchor="ctr"/>
            <a:lstStyle/>
            <a:p>
              <a:pPr algn="ctr"/>
              <a:endParaRPr lang="en-US"/>
            </a:p>
          </p:txBody>
        </p:sp>
        <p:sp>
          <p:nvSpPr>
            <p:cNvPr id="28694" name="Text Box 33"/>
            <p:cNvSpPr txBox="1">
              <a:spLocks noChangeArrowheads="1"/>
            </p:cNvSpPr>
            <p:nvPr/>
          </p:nvSpPr>
          <p:spPr bwMode="auto">
            <a:xfrm>
              <a:off x="1704" y="3474"/>
              <a:ext cx="934" cy="5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Studio stadi del processo dal Supply Chain Mgr</a:t>
              </a:r>
            </a:p>
          </p:txBody>
        </p:sp>
        <p:sp>
          <p:nvSpPr>
            <p:cNvPr id="28695" name="AutoShape 34"/>
            <p:cNvSpPr>
              <a:spLocks noChangeArrowheads="1"/>
            </p:cNvSpPr>
            <p:nvPr/>
          </p:nvSpPr>
          <p:spPr bwMode="auto">
            <a:xfrm>
              <a:off x="2644" y="3641"/>
              <a:ext cx="150" cy="146"/>
            </a:xfrm>
            <a:prstGeom prst="rightArrow">
              <a:avLst>
                <a:gd name="adj1" fmla="val 50000"/>
                <a:gd name="adj2" fmla="val 25685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96" name="AutoShape 35"/>
            <p:cNvSpPr>
              <a:spLocks noChangeArrowheads="1"/>
            </p:cNvSpPr>
            <p:nvPr/>
          </p:nvSpPr>
          <p:spPr bwMode="auto">
            <a:xfrm>
              <a:off x="5407" y="3545"/>
              <a:ext cx="153" cy="100"/>
            </a:xfrm>
            <a:prstGeom prst="rightArrow">
              <a:avLst>
                <a:gd name="adj1" fmla="val 50000"/>
                <a:gd name="adj2" fmla="val 38250"/>
              </a:avLst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97" name="AutoShape 37"/>
            <p:cNvSpPr>
              <a:spLocks noChangeArrowheads="1"/>
            </p:cNvSpPr>
            <p:nvPr/>
          </p:nvSpPr>
          <p:spPr bwMode="auto">
            <a:xfrm>
              <a:off x="5695" y="1470"/>
              <a:ext cx="923" cy="700"/>
            </a:xfrm>
            <a:prstGeom prst="flowChartDocumen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98" name="Text Box 38"/>
            <p:cNvSpPr txBox="1">
              <a:spLocks noChangeArrowheads="1"/>
            </p:cNvSpPr>
            <p:nvPr/>
          </p:nvSpPr>
          <p:spPr bwMode="auto">
            <a:xfrm>
              <a:off x="5700" y="1512"/>
              <a:ext cx="925" cy="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Accettazione dell</a:t>
              </a:r>
              <a:r>
                <a:rPr lang="en-US" sz="1600">
                  <a:latin typeface="Times New Roman" pitchFamily="18" charset="0"/>
                </a:rPr>
                <a:t>’</a:t>
              </a:r>
              <a:r>
                <a:rPr lang="en-US" sz="1600"/>
                <a:t>ordine dal cliente</a:t>
              </a:r>
            </a:p>
          </p:txBody>
        </p:sp>
        <p:sp>
          <p:nvSpPr>
            <p:cNvPr id="28699" name="AutoShape 39"/>
            <p:cNvSpPr>
              <a:spLocks noChangeArrowheads="1"/>
            </p:cNvSpPr>
            <p:nvPr/>
          </p:nvSpPr>
          <p:spPr bwMode="auto">
            <a:xfrm>
              <a:off x="5430" y="1699"/>
              <a:ext cx="151" cy="100"/>
            </a:xfrm>
            <a:prstGeom prst="rightArrow">
              <a:avLst>
                <a:gd name="adj1" fmla="val 50000"/>
                <a:gd name="adj2" fmla="val 37750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700" name="AutoShape 40"/>
            <p:cNvSpPr>
              <a:spLocks noChangeArrowheads="1"/>
            </p:cNvSpPr>
            <p:nvPr/>
          </p:nvSpPr>
          <p:spPr bwMode="auto">
            <a:xfrm>
              <a:off x="3916" y="3608"/>
              <a:ext cx="153" cy="100"/>
            </a:xfrm>
            <a:prstGeom prst="rightArrow">
              <a:avLst>
                <a:gd name="adj1" fmla="val 50000"/>
                <a:gd name="adj2" fmla="val 38250"/>
              </a:avLst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28701" name="Group 41"/>
            <p:cNvGrpSpPr>
              <a:grpSpLocks/>
            </p:cNvGrpSpPr>
            <p:nvPr/>
          </p:nvGrpSpPr>
          <p:grpSpPr bwMode="auto">
            <a:xfrm>
              <a:off x="2065" y="1280"/>
              <a:ext cx="828" cy="900"/>
              <a:chOff x="1156" y="754"/>
              <a:chExt cx="998" cy="1224"/>
            </a:xfrm>
          </p:grpSpPr>
          <p:sp>
            <p:nvSpPr>
              <p:cNvPr id="28718" name="AutoShape 42"/>
              <p:cNvSpPr>
                <a:spLocks noChangeArrowheads="1"/>
              </p:cNvSpPr>
              <p:nvPr/>
            </p:nvSpPr>
            <p:spPr bwMode="auto">
              <a:xfrm>
                <a:off x="1156" y="754"/>
                <a:ext cx="998" cy="952"/>
              </a:xfrm>
              <a:prstGeom prst="flowChartDecision">
                <a:avLst/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54864" tIns="27432" rIns="54864" bIns="27432" anchor="ctr"/>
              <a:lstStyle/>
              <a:p>
                <a:pPr algn="ctr"/>
                <a:endParaRPr lang="en-US"/>
              </a:p>
            </p:txBody>
          </p:sp>
          <p:sp>
            <p:nvSpPr>
              <p:cNvPr id="28719" name="AutoShape 43"/>
              <p:cNvSpPr>
                <a:spLocks noChangeArrowheads="1"/>
              </p:cNvSpPr>
              <p:nvPr/>
            </p:nvSpPr>
            <p:spPr bwMode="auto">
              <a:xfrm>
                <a:off x="1157" y="1706"/>
                <a:ext cx="136" cy="272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endParaRPr lang="en-US"/>
              </a:p>
            </p:txBody>
          </p:sp>
          <p:sp>
            <p:nvSpPr>
              <p:cNvPr id="28720" name="AutoShape 44"/>
              <p:cNvSpPr>
                <a:spLocks noChangeArrowheads="1"/>
              </p:cNvSpPr>
              <p:nvPr/>
            </p:nvSpPr>
            <p:spPr bwMode="auto">
              <a:xfrm>
                <a:off x="1747" y="1706"/>
                <a:ext cx="136" cy="272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BBE0E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endParaRPr lang="en-US"/>
              </a:p>
            </p:txBody>
          </p:sp>
        </p:grpSp>
        <p:sp>
          <p:nvSpPr>
            <p:cNvPr id="28702" name="Text Box 45"/>
            <p:cNvSpPr txBox="1">
              <a:spLocks noChangeArrowheads="1"/>
            </p:cNvSpPr>
            <p:nvPr/>
          </p:nvSpPr>
          <p:spPr bwMode="auto">
            <a:xfrm>
              <a:off x="2074" y="1487"/>
              <a:ext cx="977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Standard o </a:t>
              </a:r>
            </a:p>
            <a:p>
              <a:r>
                <a:rPr lang="en-US" sz="1600"/>
                <a:t>customizzato</a:t>
              </a:r>
            </a:p>
          </p:txBody>
        </p:sp>
        <p:sp>
          <p:nvSpPr>
            <p:cNvPr id="28703" name="AutoShape 46"/>
            <p:cNvSpPr>
              <a:spLocks noChangeArrowheads="1"/>
            </p:cNvSpPr>
            <p:nvPr/>
          </p:nvSpPr>
          <p:spPr bwMode="auto">
            <a:xfrm>
              <a:off x="5639" y="2465"/>
              <a:ext cx="1173" cy="601"/>
            </a:xfrm>
            <a:prstGeom prst="flowChartProcess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704" name="Text Box 47"/>
            <p:cNvSpPr txBox="1">
              <a:spLocks noChangeArrowheads="1"/>
            </p:cNvSpPr>
            <p:nvPr/>
          </p:nvSpPr>
          <p:spPr bwMode="auto">
            <a:xfrm>
              <a:off x="5840" y="2550"/>
              <a:ext cx="830" cy="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Quotazione proposta al cliente</a:t>
              </a:r>
            </a:p>
          </p:txBody>
        </p:sp>
        <p:sp>
          <p:nvSpPr>
            <p:cNvPr id="28705" name="AutoShape 48"/>
            <p:cNvSpPr>
              <a:spLocks noChangeArrowheads="1"/>
            </p:cNvSpPr>
            <p:nvPr/>
          </p:nvSpPr>
          <p:spPr bwMode="auto">
            <a:xfrm>
              <a:off x="6083" y="3140"/>
              <a:ext cx="151" cy="166"/>
            </a:xfrm>
            <a:prstGeom prst="upArrow">
              <a:avLst>
                <a:gd name="adj1" fmla="val 50000"/>
                <a:gd name="adj2" fmla="val 27483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endParaRPr lang="en-US"/>
            </a:p>
          </p:txBody>
        </p:sp>
        <p:sp>
          <p:nvSpPr>
            <p:cNvPr id="28706" name="AutoShape 49"/>
            <p:cNvSpPr>
              <a:spLocks noChangeArrowheads="1"/>
            </p:cNvSpPr>
            <p:nvPr/>
          </p:nvSpPr>
          <p:spPr bwMode="auto">
            <a:xfrm>
              <a:off x="6126" y="2240"/>
              <a:ext cx="151" cy="166"/>
            </a:xfrm>
            <a:prstGeom prst="upArrow">
              <a:avLst>
                <a:gd name="adj1" fmla="val 50000"/>
                <a:gd name="adj2" fmla="val 27483"/>
              </a:avLst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endParaRPr lang="en-US"/>
            </a:p>
          </p:txBody>
        </p:sp>
        <p:sp>
          <p:nvSpPr>
            <p:cNvPr id="28707" name="AutoShape 50"/>
            <p:cNvSpPr>
              <a:spLocks noChangeArrowheads="1"/>
            </p:cNvSpPr>
            <p:nvPr/>
          </p:nvSpPr>
          <p:spPr bwMode="auto">
            <a:xfrm>
              <a:off x="2838" y="3385"/>
              <a:ext cx="1104" cy="701"/>
            </a:xfrm>
            <a:prstGeom prst="flowChartOnlineStorage">
              <a:avLst/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708" name="Text Box 51"/>
            <p:cNvSpPr txBox="1">
              <a:spLocks noChangeArrowheads="1"/>
            </p:cNvSpPr>
            <p:nvPr/>
          </p:nvSpPr>
          <p:spPr bwMode="auto">
            <a:xfrm>
              <a:off x="2956" y="3437"/>
              <a:ext cx="828" cy="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864" tIns="27432" rIns="54864" bIns="27432"/>
            <a:lstStyle/>
            <a:p>
              <a:r>
                <a:rPr lang="en-US" sz="1600"/>
                <a:t>QC consultare database ordini passati</a:t>
              </a:r>
              <a:r>
                <a:rPr lang="en-US" sz="900"/>
                <a:t> </a:t>
              </a:r>
              <a:endParaRPr lang="en-US"/>
            </a:p>
          </p:txBody>
        </p:sp>
        <p:grpSp>
          <p:nvGrpSpPr>
            <p:cNvPr id="28709" name="Group 52"/>
            <p:cNvGrpSpPr>
              <a:grpSpLocks/>
            </p:cNvGrpSpPr>
            <p:nvPr/>
          </p:nvGrpSpPr>
          <p:grpSpPr bwMode="auto">
            <a:xfrm>
              <a:off x="4740" y="2149"/>
              <a:ext cx="847" cy="886"/>
              <a:chOff x="2200" y="2659"/>
              <a:chExt cx="1043" cy="727"/>
            </a:xfrm>
          </p:grpSpPr>
          <p:sp>
            <p:nvSpPr>
              <p:cNvPr id="28716" name="Rectangle 53"/>
              <p:cNvSpPr>
                <a:spLocks noChangeArrowheads="1"/>
              </p:cNvSpPr>
              <p:nvPr/>
            </p:nvSpPr>
            <p:spPr bwMode="auto">
              <a:xfrm>
                <a:off x="2200" y="2659"/>
                <a:ext cx="1043" cy="726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8717" name="Text Box 54"/>
              <p:cNvSpPr txBox="1">
                <a:spLocks noChangeArrowheads="1"/>
              </p:cNvSpPr>
              <p:nvPr/>
            </p:nvSpPr>
            <p:spPr bwMode="auto">
              <a:xfrm>
                <a:off x="2245" y="2659"/>
                <a:ext cx="998" cy="727"/>
              </a:xfrm>
              <a:prstGeom prst="rect">
                <a:avLst/>
              </a:prstGeom>
              <a:solidFill>
                <a:srgbClr val="99C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4864" tIns="27432" rIns="54864" bIns="27432"/>
              <a:lstStyle/>
              <a:p>
                <a:r>
                  <a:rPr lang="en-US" sz="1600"/>
                  <a:t>Proposte dell</a:t>
                </a:r>
                <a:r>
                  <a:rPr lang="en-US" sz="1600">
                    <a:latin typeface="Times New Roman" pitchFamily="18" charset="0"/>
                  </a:rPr>
                  <a:t>’</a:t>
                </a:r>
                <a:r>
                  <a:rPr lang="en-US" sz="1600"/>
                  <a:t> artigiano per il processo produzione</a:t>
                </a:r>
              </a:p>
            </p:txBody>
          </p:sp>
        </p:grpSp>
        <p:grpSp>
          <p:nvGrpSpPr>
            <p:cNvPr id="28710" name="Group 55"/>
            <p:cNvGrpSpPr>
              <a:grpSpLocks/>
            </p:cNvGrpSpPr>
            <p:nvPr/>
          </p:nvGrpSpPr>
          <p:grpSpPr bwMode="auto">
            <a:xfrm>
              <a:off x="3564" y="2176"/>
              <a:ext cx="909" cy="842"/>
              <a:chOff x="2200" y="2659"/>
              <a:chExt cx="1043" cy="726"/>
            </a:xfrm>
          </p:grpSpPr>
          <p:sp>
            <p:nvSpPr>
              <p:cNvPr id="28714" name="Rectangle 56"/>
              <p:cNvSpPr>
                <a:spLocks noChangeArrowheads="1"/>
              </p:cNvSpPr>
              <p:nvPr/>
            </p:nvSpPr>
            <p:spPr bwMode="auto">
              <a:xfrm>
                <a:off x="2200" y="2659"/>
                <a:ext cx="1043" cy="726"/>
              </a:xfrm>
              <a:prstGeom prst="rect">
                <a:avLst/>
              </a:prstGeom>
              <a:solidFill>
                <a:srgbClr val="99CC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8715" name="Text Box 57"/>
              <p:cNvSpPr txBox="1">
                <a:spLocks noChangeArrowheads="1"/>
              </p:cNvSpPr>
              <p:nvPr/>
            </p:nvSpPr>
            <p:spPr bwMode="auto">
              <a:xfrm>
                <a:off x="2245" y="2659"/>
                <a:ext cx="998" cy="385"/>
              </a:xfrm>
              <a:prstGeom prst="rect">
                <a:avLst/>
              </a:prstGeom>
              <a:solidFill>
                <a:srgbClr val="99CC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54864" tIns="27432" rIns="54864" bIns="27432"/>
              <a:lstStyle/>
              <a:p>
                <a:r>
                  <a:rPr lang="en-US" sz="1600"/>
                  <a:t>Prototipazione tramite stampe 3D</a:t>
                </a:r>
              </a:p>
            </p:txBody>
          </p:sp>
        </p:grpSp>
        <p:sp>
          <p:nvSpPr>
            <p:cNvPr id="28711" name="AutoShape 58"/>
            <p:cNvSpPr>
              <a:spLocks noChangeArrowheads="1"/>
            </p:cNvSpPr>
            <p:nvPr/>
          </p:nvSpPr>
          <p:spPr bwMode="auto">
            <a:xfrm>
              <a:off x="4528" y="2443"/>
              <a:ext cx="150" cy="134"/>
            </a:xfrm>
            <a:prstGeom prst="leftRightArrow">
              <a:avLst>
                <a:gd name="adj1" fmla="val 50000"/>
                <a:gd name="adj2" fmla="val 22388"/>
              </a:avLst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712" name="AutoShape 59"/>
            <p:cNvSpPr>
              <a:spLocks noChangeArrowheads="1"/>
            </p:cNvSpPr>
            <p:nvPr/>
          </p:nvSpPr>
          <p:spPr bwMode="auto">
            <a:xfrm>
              <a:off x="4534" y="2762"/>
              <a:ext cx="151" cy="600"/>
            </a:xfrm>
            <a:prstGeom prst="upDownArrow">
              <a:avLst>
                <a:gd name="adj1" fmla="val 50000"/>
                <a:gd name="adj2" fmla="val 79470"/>
              </a:avLst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endParaRPr lang="en-US"/>
            </a:p>
          </p:txBody>
        </p:sp>
        <p:sp>
          <p:nvSpPr>
            <p:cNvPr id="28713" name="AutoShape 60"/>
            <p:cNvSpPr>
              <a:spLocks noChangeArrowheads="1"/>
            </p:cNvSpPr>
            <p:nvPr/>
          </p:nvSpPr>
          <p:spPr bwMode="auto">
            <a:xfrm rot="1471664">
              <a:off x="2936" y="2987"/>
              <a:ext cx="1174" cy="174"/>
            </a:xfrm>
            <a:prstGeom prst="leftArrow">
              <a:avLst>
                <a:gd name="adj1" fmla="val 49556"/>
                <a:gd name="adj2" fmla="val 109141"/>
              </a:avLst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</p:grpSp>
      <p:pic>
        <p:nvPicPr>
          <p:cNvPr id="28675" name="Picture 108" descr="Logo_MAD_grig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130175"/>
            <a:ext cx="2447925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1"/>
          </p:nvPr>
        </p:nvSpPr>
        <p:spPr/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defRPr/>
            </a:pPr>
            <a:r>
              <a:rPr lang="it-IT" dirty="0" err="1"/>
              <a:t>Thank</a:t>
            </a:r>
            <a:r>
              <a:rPr lang="it-IT" dirty="0"/>
              <a:t> </a:t>
            </a:r>
            <a:r>
              <a:rPr lang="it-IT" dirty="0" err="1"/>
              <a:t>you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4"/>
          </p:nvPr>
        </p:nvSpPr>
        <p:spPr>
          <a:xfrm>
            <a:off x="6191250" y="5657850"/>
            <a:ext cx="1762125" cy="903288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err="1"/>
              <a:t>Contact</a:t>
            </a:r>
            <a:r>
              <a:rPr lang="it-IT" dirty="0"/>
              <a:t> information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5"/>
          </p:nvPr>
        </p:nvSpPr>
        <p:spPr>
          <a:xfrm>
            <a:off x="9129713" y="5657850"/>
            <a:ext cx="1762125" cy="903288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Legal notes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OLIMI">
      <a:dk1>
        <a:srgbClr val="181818"/>
      </a:dk1>
      <a:lt1>
        <a:srgbClr val="FFFFFF"/>
      </a:lt1>
      <a:dk2>
        <a:srgbClr val="688197"/>
      </a:dk2>
      <a:lt2>
        <a:srgbClr val="FFFFFF"/>
      </a:lt2>
      <a:accent1>
        <a:srgbClr val="688197"/>
      </a:accent1>
      <a:accent2>
        <a:srgbClr val="6B9560"/>
      </a:accent2>
      <a:accent3>
        <a:srgbClr val="DBB6BB"/>
      </a:accent3>
      <a:accent4>
        <a:srgbClr val="B23C25"/>
      </a:accent4>
      <a:accent5>
        <a:srgbClr val="9D9D9C"/>
      </a:accent5>
      <a:accent6>
        <a:srgbClr val="000000"/>
      </a:accent6>
      <a:hlink>
        <a:srgbClr val="0563C1"/>
      </a:hlink>
      <a:folHlink>
        <a:srgbClr val="954F72"/>
      </a:folHlink>
    </a:clrScheme>
    <a:fontScheme name="POLIMI">
      <a:majorFont>
        <a:latin typeface="Söhne Halbfett"/>
        <a:ea typeface=""/>
        <a:cs typeface=""/>
      </a:majorFont>
      <a:minorFont>
        <a:latin typeface="Söh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OLIMI">
    <a:dk1>
      <a:srgbClr val="181818"/>
    </a:dk1>
    <a:lt1>
      <a:srgbClr val="FFFFFF"/>
    </a:lt1>
    <a:dk2>
      <a:srgbClr val="688197"/>
    </a:dk2>
    <a:lt2>
      <a:srgbClr val="FFFFFF"/>
    </a:lt2>
    <a:accent1>
      <a:srgbClr val="688197"/>
    </a:accent1>
    <a:accent2>
      <a:srgbClr val="6B9560"/>
    </a:accent2>
    <a:accent3>
      <a:srgbClr val="DBB6BB"/>
    </a:accent3>
    <a:accent4>
      <a:srgbClr val="B23C25"/>
    </a:accent4>
    <a:accent5>
      <a:srgbClr val="9D9D9C"/>
    </a:accent5>
    <a:accent6>
      <a:srgbClr val="0000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6074</TotalTime>
  <Words>1720</Words>
  <Application>Microsoft Office PowerPoint</Application>
  <PresentationFormat>Widescreen</PresentationFormat>
  <Paragraphs>241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Calibri</vt:lpstr>
      <vt:lpstr>Söhne Schmal Kräftig</vt:lpstr>
      <vt:lpstr>Söhne Halbfett</vt:lpstr>
      <vt:lpstr>Test Söhne Kräftig</vt:lpstr>
      <vt:lpstr>Times New Roman</vt:lpstr>
      <vt:lpstr>Söhne</vt:lpstr>
      <vt:lpstr>Arial</vt:lpstr>
      <vt:lpstr>Test Söhne Halbfett</vt:lpstr>
      <vt:lpstr>Liberation Serif</vt:lpstr>
      <vt:lpstr>Tema di Office</vt:lpstr>
      <vt:lpstr>PowerPoint Presentation</vt:lpstr>
      <vt:lpstr>   CAMPUS NAVIGLI - RIPA DI PORTA TICINESE 77,  MILANO 29 OTTOBRE 2024</vt:lpstr>
      <vt:lpstr>PowerPoint Presentation</vt:lpstr>
      <vt:lpstr>PowerPoint Presentation</vt:lpstr>
      <vt:lpstr>Lo Spazio Produttivo</vt:lpstr>
      <vt:lpstr> La Linea di Produzione</vt:lpstr>
      <vt:lpstr> Processo degli Ordini per le Commesse </vt:lpstr>
      <vt:lpstr>Problema Evidenziato e Analisi (1) </vt:lpstr>
      <vt:lpstr>Problema Evidenziato e Analisi (2) </vt:lpstr>
      <vt:lpstr>PowerPoint Presentation</vt:lpstr>
      <vt:lpstr>Finalità del Progetto </vt:lpstr>
      <vt:lpstr>Obiettivi Strategici </vt:lpstr>
      <vt:lpstr>Analisi dei casi reali</vt:lpstr>
      <vt:lpstr>Vincoli e Criticità </vt:lpstr>
      <vt:lpstr>Conclusione</vt:lpstr>
      <vt:lpstr>Nuovo Processo degli Ordini per le Commesse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ALESSANDRO TORRIERO</dc:creator>
  <cp:lastModifiedBy>Kate Maloney</cp:lastModifiedBy>
  <cp:revision>183</cp:revision>
  <dcterms:created xsi:type="dcterms:W3CDTF">2021-11-05T07:51:24Z</dcterms:created>
  <dcterms:modified xsi:type="dcterms:W3CDTF">2026-09-04T01:07:03Z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0x01010041610F05FC1B0C4087EEF0273DAACF41</vt:lpwstr>
  </property>
  <property fmtid="{D5CDD505-2E9C-101B-9397-08002B2CF9AE}" pid="3" name="Order">
    <vt:r8>56200</vt:r8>
  </property>
  <property fmtid="{D5CDD505-2E9C-101B-9397-08002B2CF9AE}" pid="4" name="MediaServiceImageTags">
    <vt:lpwstr/>
  </property>
  <property fmtid="{D5CDD505-2E9C-101B-9397-08002B2CF9AE}" pid="5" name="lcf76f155ced4ddcb4097134ff3c332f">
    <vt:lpwstr/>
  </property>
</Properties>
</file>